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handoutMasterIdLst>
    <p:handoutMasterId r:id="rId21"/>
  </p:handoutMasterIdLst>
  <p:sldIdLst>
    <p:sldId id="256" r:id="rId2"/>
    <p:sldId id="345" r:id="rId3"/>
    <p:sldId id="347" r:id="rId4"/>
    <p:sldId id="408" r:id="rId5"/>
    <p:sldId id="409" r:id="rId6"/>
    <p:sldId id="410" r:id="rId7"/>
    <p:sldId id="411" r:id="rId8"/>
    <p:sldId id="412" r:id="rId9"/>
    <p:sldId id="413" r:id="rId10"/>
    <p:sldId id="414" r:id="rId11"/>
    <p:sldId id="415" r:id="rId12"/>
    <p:sldId id="418" r:id="rId13"/>
    <p:sldId id="416" r:id="rId14"/>
    <p:sldId id="417" r:id="rId15"/>
    <p:sldId id="419" r:id="rId16"/>
    <p:sldId id="371" r:id="rId17"/>
    <p:sldId id="407" r:id="rId18"/>
    <p:sldId id="332" r:id="rId19"/>
  </p:sldIdLst>
  <p:sldSz cx="9144000" cy="6858000" type="screen4x3"/>
  <p:notesSz cx="7099300" cy="10234613"/>
  <p:defaultTextStyle>
    <a:defPPr>
      <a:defRPr lang="en-US"/>
    </a:defPPr>
    <a:lvl1pPr algn="l" rtl="0" eaLnBrk="0" fontAlgn="base" hangingPunct="0">
      <a:spcBef>
        <a:spcPct val="0"/>
      </a:spcBef>
      <a:spcAft>
        <a:spcPct val="0"/>
      </a:spcAft>
      <a:defRPr sz="2800"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u="sng" kern="1200">
        <a:solidFill>
          <a:schemeClr val="tx1"/>
        </a:solidFill>
        <a:latin typeface="Times New Roman" pitchFamily="18" charset="0"/>
        <a:ea typeface="+mn-ea"/>
        <a:cs typeface="+mn-cs"/>
      </a:defRPr>
    </a:lvl5pPr>
    <a:lvl6pPr marL="2286000" algn="l" defTabSz="914400" rtl="0" eaLnBrk="1" latinLnBrk="0" hangingPunct="1">
      <a:defRPr sz="2800" u="sng" kern="1200">
        <a:solidFill>
          <a:schemeClr val="tx1"/>
        </a:solidFill>
        <a:latin typeface="Times New Roman" pitchFamily="18" charset="0"/>
        <a:ea typeface="+mn-ea"/>
        <a:cs typeface="+mn-cs"/>
      </a:defRPr>
    </a:lvl6pPr>
    <a:lvl7pPr marL="2743200" algn="l" defTabSz="914400" rtl="0" eaLnBrk="1" latinLnBrk="0" hangingPunct="1">
      <a:defRPr sz="2800" u="sng" kern="1200">
        <a:solidFill>
          <a:schemeClr val="tx1"/>
        </a:solidFill>
        <a:latin typeface="Times New Roman" pitchFamily="18" charset="0"/>
        <a:ea typeface="+mn-ea"/>
        <a:cs typeface="+mn-cs"/>
      </a:defRPr>
    </a:lvl7pPr>
    <a:lvl8pPr marL="3200400" algn="l" defTabSz="914400" rtl="0" eaLnBrk="1" latinLnBrk="0" hangingPunct="1">
      <a:defRPr sz="2800" u="sng" kern="1200">
        <a:solidFill>
          <a:schemeClr val="tx1"/>
        </a:solidFill>
        <a:latin typeface="Times New Roman" pitchFamily="18" charset="0"/>
        <a:ea typeface="+mn-ea"/>
        <a:cs typeface="+mn-cs"/>
      </a:defRPr>
    </a:lvl8pPr>
    <a:lvl9pPr marL="3657600" algn="l" defTabSz="914400" rtl="0" eaLnBrk="1" latinLnBrk="0" hangingPunct="1">
      <a:defRPr sz="2800" u="sng"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FF"/>
    <a:srgbClr val="0033CC"/>
    <a:srgbClr val="00CC99"/>
    <a:srgbClr val="CC0000"/>
    <a:srgbClr val="FF9900"/>
    <a:srgbClr val="000099"/>
    <a:srgbClr val="660066"/>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0" autoAdjust="0"/>
    <p:restoredTop sz="67910" autoAdjust="0"/>
  </p:normalViewPr>
  <p:slideViewPr>
    <p:cSldViewPr>
      <p:cViewPr>
        <p:scale>
          <a:sx n="59" d="100"/>
          <a:sy n="59" d="100"/>
        </p:scale>
        <p:origin x="-1109" y="658"/>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92" y="6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defTabSz="990377">
              <a:defRPr sz="1300" u="none"/>
            </a:lvl1pPr>
          </a:lstStyle>
          <a:p>
            <a:pPr>
              <a:defRPr/>
            </a:pPr>
            <a:endParaRPr lang="en-GB"/>
          </a:p>
        </p:txBody>
      </p:sp>
      <p:sp>
        <p:nvSpPr>
          <p:cNvPr id="17920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algn="r" defTabSz="990377">
              <a:defRPr sz="1300" u="none"/>
            </a:lvl1pPr>
          </a:lstStyle>
          <a:p>
            <a:pPr>
              <a:defRPr/>
            </a:pPr>
            <a:endParaRPr lang="en-GB"/>
          </a:p>
        </p:txBody>
      </p:sp>
      <p:sp>
        <p:nvSpPr>
          <p:cNvPr id="17920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defTabSz="990377">
              <a:defRPr sz="1300" u="none"/>
            </a:lvl1pPr>
          </a:lstStyle>
          <a:p>
            <a:pPr>
              <a:defRPr/>
            </a:pPr>
            <a:endParaRPr lang="en-GB"/>
          </a:p>
        </p:txBody>
      </p:sp>
      <p:sp>
        <p:nvSpPr>
          <p:cNvPr id="179206" name="Rectangle 6"/>
          <p:cNvSpPr>
            <a:spLocks noChangeArrowheads="1"/>
          </p:cNvSpPr>
          <p:nvPr/>
        </p:nvSpPr>
        <p:spPr bwMode="auto">
          <a:xfrm>
            <a:off x="4022725" y="9723438"/>
            <a:ext cx="3076575" cy="511175"/>
          </a:xfrm>
          <a:prstGeom prst="rect">
            <a:avLst/>
          </a:prstGeom>
          <a:noFill/>
          <a:ln w="9525">
            <a:noFill/>
            <a:miter lim="800000"/>
            <a:headEnd/>
            <a:tailEnd/>
          </a:ln>
          <a:effectLst/>
        </p:spPr>
        <p:txBody>
          <a:bodyPr lIns="99026" tIns="49513" rIns="99026" bIns="49513" anchor="b"/>
          <a:lstStyle/>
          <a:p>
            <a:pPr algn="r" defTabSz="990377">
              <a:defRPr/>
            </a:pPr>
            <a:r>
              <a:rPr lang="sl-SI" sz="1600" b="1" u="none" dirty="0">
                <a:solidFill>
                  <a:srgbClr val="000099"/>
                </a:solidFill>
                <a:latin typeface="Tw Cen MT" pitchFamily="34" charset="-18"/>
              </a:rPr>
              <a:t>U2-E1-</a:t>
            </a:r>
            <a:fld id="{59BE6F2F-A80E-4CF2-A216-CA59D1C87EC6}" type="slidenum">
              <a:rPr lang="sl-SI" sz="1600" b="1" u="none">
                <a:solidFill>
                  <a:srgbClr val="000099"/>
                </a:solidFill>
                <a:latin typeface="Tw Cen MT" pitchFamily="34" charset="-18"/>
              </a:rPr>
              <a:pPr algn="r" defTabSz="990377">
                <a:defRPr/>
              </a:pPr>
              <a:t>‹N›</a:t>
            </a:fld>
            <a:endParaRPr lang="sl-SI" sz="1600" b="1" u="none" noProof="1">
              <a:solidFill>
                <a:srgbClr val="000099"/>
              </a:solidFill>
              <a:latin typeface="Tw Cen MT" pitchFamily="34" charset="-18"/>
            </a:endParaRPr>
          </a:p>
        </p:txBody>
      </p:sp>
    </p:spTree>
    <p:extLst>
      <p:ext uri="{BB962C8B-B14F-4D97-AF65-F5344CB8AC3E}">
        <p14:creationId xmlns:p14="http://schemas.microsoft.com/office/powerpoint/2010/main" xmlns="" val="41081152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596900" y="4860925"/>
            <a:ext cx="5976938" cy="4605338"/>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p>
            <a:pPr lvl="0"/>
            <a:r>
              <a:rPr lang="en-US" noProof="0" dirty="0" err="1" smtClean="0"/>
              <a:t>Klicken</a:t>
            </a:r>
            <a:r>
              <a:rPr lang="en-US" noProof="0" dirty="0" smtClean="0"/>
              <a:t> </a:t>
            </a:r>
            <a:r>
              <a:rPr lang="en-US" noProof="0" dirty="0" err="1" smtClean="0"/>
              <a:t>Sie</a:t>
            </a:r>
            <a:r>
              <a:rPr lang="en-US" noProof="0" dirty="0" smtClean="0"/>
              <a:t>, um die </a:t>
            </a:r>
            <a:r>
              <a:rPr lang="en-US" noProof="0" dirty="0" err="1" smtClean="0"/>
              <a:t>Formate</a:t>
            </a:r>
            <a:r>
              <a:rPr lang="en-US" noProof="0" dirty="0" smtClean="0"/>
              <a:t> des </a:t>
            </a:r>
            <a:r>
              <a:rPr lang="en-US" noProof="0" dirty="0" err="1" smtClean="0"/>
              <a:t>Vorlagentextes</a:t>
            </a:r>
            <a:r>
              <a:rPr lang="en-US" noProof="0" dirty="0" smtClean="0"/>
              <a:t> </a:t>
            </a:r>
            <a:r>
              <a:rPr lang="en-US" noProof="0" dirty="0" err="1" smtClean="0"/>
              <a:t>zu</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23559" name="Rectangle 7"/>
          <p:cNvSpPr>
            <a:spLocks noGrp="1" noChangeArrowheads="1"/>
          </p:cNvSpPr>
          <p:nvPr>
            <p:ph type="sldNum" sz="quarter" idx="5"/>
          </p:nvPr>
        </p:nvSpPr>
        <p:spPr bwMode="auto">
          <a:xfrm>
            <a:off x="2901578" y="9723438"/>
            <a:ext cx="1296144"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algn="ctr" defTabSz="990377">
              <a:defRPr sz="1600" b="1" u="none">
                <a:solidFill>
                  <a:srgbClr val="000099"/>
                </a:solidFill>
                <a:latin typeface="Tw Cen MT" pitchFamily="34" charset="-18"/>
              </a:defRPr>
            </a:lvl1pPr>
          </a:lstStyle>
          <a:p>
            <a:pPr>
              <a:defRPr/>
            </a:pPr>
            <a:r>
              <a:rPr lang="sl-SI" smtClean="0"/>
              <a:t>U</a:t>
            </a:r>
            <a:r>
              <a:rPr lang="fr-FR" smtClean="0"/>
              <a:t>1</a:t>
            </a:r>
            <a:r>
              <a:rPr lang="sl-SI" smtClean="0"/>
              <a:t>-E1-</a:t>
            </a:r>
            <a:fld id="{1D5E00BE-1AD6-4148-B919-B0D24337B272}" type="slidenum">
              <a:rPr lang="sl-SI" smtClean="0"/>
              <a:pPr>
                <a:defRPr/>
              </a:pPr>
              <a:t>‹N›</a:t>
            </a:fld>
            <a:endParaRPr lang="sl-SI" noProof="1"/>
          </a:p>
        </p:txBody>
      </p:sp>
    </p:spTree>
    <p:extLst>
      <p:ext uri="{BB962C8B-B14F-4D97-AF65-F5344CB8AC3E}">
        <p14:creationId xmlns:p14="http://schemas.microsoft.com/office/powerpoint/2010/main" xmlns="" val="76940725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w Cen MT" pitchFamily="34" charset="-18"/>
        <a:ea typeface="+mn-ea"/>
        <a:cs typeface="+mn-cs"/>
      </a:defRPr>
    </a:lvl1pPr>
    <a:lvl2pPr marL="457200" algn="l" rtl="0" eaLnBrk="0" fontAlgn="base" hangingPunct="0">
      <a:spcBef>
        <a:spcPct val="30000"/>
      </a:spcBef>
      <a:spcAft>
        <a:spcPct val="0"/>
      </a:spcAft>
      <a:defRPr sz="1200" kern="1200">
        <a:solidFill>
          <a:schemeClr val="tx1"/>
        </a:solidFill>
        <a:latin typeface="Tw Cen MT" pitchFamily="34" charset="-18"/>
        <a:ea typeface="+mn-ea"/>
        <a:cs typeface="+mn-cs"/>
      </a:defRPr>
    </a:lvl2pPr>
    <a:lvl3pPr marL="914400" algn="l" rtl="0" eaLnBrk="0" fontAlgn="base" hangingPunct="0">
      <a:spcBef>
        <a:spcPct val="30000"/>
      </a:spcBef>
      <a:spcAft>
        <a:spcPct val="0"/>
      </a:spcAft>
      <a:defRPr sz="1200" kern="1200">
        <a:solidFill>
          <a:schemeClr val="tx1"/>
        </a:solidFill>
        <a:latin typeface="Tw Cen MT" pitchFamily="34" charset="-18"/>
        <a:ea typeface="+mn-ea"/>
        <a:cs typeface="+mn-cs"/>
      </a:defRPr>
    </a:lvl3pPr>
    <a:lvl4pPr marL="1371600" algn="l" rtl="0" eaLnBrk="0" fontAlgn="base" hangingPunct="0">
      <a:spcBef>
        <a:spcPct val="30000"/>
      </a:spcBef>
      <a:spcAft>
        <a:spcPct val="0"/>
      </a:spcAft>
      <a:defRPr sz="1200" kern="1200">
        <a:solidFill>
          <a:schemeClr val="tx1"/>
        </a:solidFill>
        <a:latin typeface="Tw Cen MT" pitchFamily="34" charset="-18"/>
        <a:ea typeface="+mn-ea"/>
        <a:cs typeface="+mn-cs"/>
      </a:defRPr>
    </a:lvl4pPr>
    <a:lvl5pPr marL="1828800" algn="l" rtl="0" eaLnBrk="0" fontAlgn="base" hangingPunct="0">
      <a:spcBef>
        <a:spcPct val="30000"/>
      </a:spcBef>
      <a:spcAft>
        <a:spcPct val="0"/>
      </a:spcAft>
      <a:defRPr sz="1200" kern="1200">
        <a:solidFill>
          <a:schemeClr val="tx1"/>
        </a:solidFill>
        <a:latin typeface="Tw Cen MT" pitchFamily="34"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lgn="l" rtl="0">
              <a:lnSpc>
                <a:spcPct val="80000"/>
              </a:lnSpc>
            </a:pPr>
            <a:r>
              <a:rPr lang="it-IT" b="0" i="0" u="none">
                <a:latin typeface="Arial" panose="020B0604020202020204" pitchFamily="34" charset="0"/>
                <a:cs typeface="Arial" panose="020B0604020202020204" pitchFamily="34" charset="0"/>
              </a:rPr>
              <a:t>Questo materiale formativo è stato certificato secondo le norme </a:t>
            </a:r>
            <a:r>
              <a:rPr lang="it-IT" b="1" i="0" u="none">
                <a:latin typeface="Arial" panose="020B0604020202020204" pitchFamily="34" charset="0"/>
                <a:cs typeface="Arial" panose="020B0604020202020204" pitchFamily="34" charset="0"/>
              </a:rPr>
              <a:t>ECQA – European Certification and Qualification Association.</a:t>
            </a: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Il materiale formativo è stato sviluppato dal consorzio internazionale </a:t>
            </a:r>
            <a:r>
              <a:rPr lang="it-IT" b="1" i="0" u="none">
                <a:latin typeface="Arial" panose="020B0604020202020204" pitchFamily="34" charset="0"/>
                <a:cs typeface="Arial" panose="020B0604020202020204" pitchFamily="34" charset="0"/>
              </a:rPr>
              <a:t>“From Idea to Enterprise”:</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RPIC-VIP s.r.o.,</a:t>
            </a:r>
            <a:r>
              <a:rPr lang="it-IT" b="0" i="0" u="none">
                <a:latin typeface="Arial" panose="020B0604020202020204" pitchFamily="34" charset="0"/>
                <a:cs typeface="Arial" panose="020B0604020202020204" pitchFamily="34" charset="0"/>
              </a:rPr>
              <a:t> Repubblica Ceca, </a:t>
            </a:r>
            <a:r>
              <a:rPr lang="it-IT" b="0" i="0" u="none">
                <a:latin typeface="Arial" panose="020B0604020202020204" pitchFamily="34" charset="0"/>
                <a:cs typeface="Arial" panose="020B0604020202020204" pitchFamily="34" charset="0"/>
                <a:hlinkClick r:id="rId3"/>
              </a:rPr>
              <a:t>www.rpic-vip.cz</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ISQ,</a:t>
            </a:r>
            <a:r>
              <a:rPr lang="it-IT" b="0" i="0" u="none">
                <a:latin typeface="Arial" panose="020B0604020202020204" pitchFamily="34" charset="0"/>
                <a:cs typeface="Arial" panose="020B0604020202020204" pitchFamily="34" charset="0"/>
              </a:rPr>
              <a:t> Portogallo, </a:t>
            </a:r>
            <a:r>
              <a:rPr lang="it-IT" b="0" i="0" u="none">
                <a:latin typeface="Arial" panose="020B0604020202020204" pitchFamily="34" charset="0"/>
                <a:cs typeface="Arial" panose="020B0604020202020204" pitchFamily="34" charset="0"/>
                <a:hlinkClick r:id="rId4"/>
              </a:rPr>
              <a:t>www.isq.pt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EUROSUCCESS CONSULTING,</a:t>
            </a:r>
            <a:r>
              <a:rPr lang="it-IT" b="0" i="0" u="none">
                <a:latin typeface="Arial" panose="020B0604020202020204" pitchFamily="34" charset="0"/>
                <a:cs typeface="Arial" panose="020B0604020202020204" pitchFamily="34" charset="0"/>
              </a:rPr>
              <a:t> Cipro, </a:t>
            </a:r>
            <a:r>
              <a:rPr lang="it-IT" b="0" i="0" u="none">
                <a:latin typeface="Arial" panose="020B0604020202020204" pitchFamily="34" charset="0"/>
                <a:cs typeface="Arial" panose="020B0604020202020204" pitchFamily="34" charset="0"/>
                <a:hlinkClick r:id="rId5"/>
              </a:rPr>
              <a:t>www.eurosc.eu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CIRSES,</a:t>
            </a:r>
            <a:r>
              <a:rPr lang="it-IT" b="0" i="0" u="none">
                <a:latin typeface="Arial" panose="020B0604020202020204" pitchFamily="34" charset="0"/>
                <a:cs typeface="Arial" panose="020B0604020202020204" pitchFamily="34" charset="0"/>
              </a:rPr>
              <a:t> Italia, </a:t>
            </a:r>
            <a:r>
              <a:rPr lang="it-IT" b="0" i="0" u="none">
                <a:latin typeface="Arial" panose="020B0604020202020204" pitchFamily="34" charset="0"/>
                <a:cs typeface="Arial" panose="020B0604020202020204" pitchFamily="34" charset="0"/>
                <a:hlinkClick r:id="rId6"/>
              </a:rPr>
              <a:t>www.cirses.it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ISCN Ges.m.b.H,</a:t>
            </a:r>
            <a:r>
              <a:rPr lang="it-IT" b="0" i="0" u="none">
                <a:latin typeface="Arial" panose="020B0604020202020204" pitchFamily="34" charset="0"/>
                <a:cs typeface="Arial" panose="020B0604020202020204" pitchFamily="34" charset="0"/>
              </a:rPr>
              <a:t> Austria, </a:t>
            </a:r>
            <a:r>
              <a:rPr lang="it-IT" b="0" i="0" u="none">
                <a:latin typeface="Arial" panose="020B0604020202020204" pitchFamily="34" charset="0"/>
                <a:cs typeface="Arial" panose="020B0604020202020204" pitchFamily="34" charset="0"/>
                <a:hlinkClick r:id="rId7"/>
              </a:rPr>
              <a:t>www.iscn.com</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European Manufacturing and Innovation Research Association AISBL,</a:t>
            </a:r>
            <a:r>
              <a:rPr lang="it-IT" b="0" i="0" u="none">
                <a:latin typeface="Arial" panose="020B0604020202020204" pitchFamily="34" charset="0"/>
                <a:cs typeface="Arial" panose="020B0604020202020204" pitchFamily="34" charset="0"/>
              </a:rPr>
              <a:t> Belgio/Francia, </a:t>
            </a:r>
            <a:r>
              <a:rPr lang="it-IT" b="0" i="0" u="none">
                <a:latin typeface="Arial" panose="020B0604020202020204" pitchFamily="34" charset="0"/>
                <a:cs typeface="Arial" panose="020B0604020202020204" pitchFamily="34" charset="0"/>
                <a:hlinkClick r:id="rId8"/>
              </a:rPr>
              <a:t>www.emiracle.eu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Lo sviluppo di questo materiale formativo è stato in parte finanziato dall’UE con: il Programma Leonardo da Vinci 2012-1-CZ1-LEO05-09679.</a:t>
            </a:r>
          </a:p>
          <a:p>
            <a:pPr algn="l" rtl="0">
              <a:lnSpc>
                <a:spcPct val="80000"/>
              </a:lnSpc>
            </a:pPr>
            <a:r>
              <a:rPr lang="it-IT" b="0" i="0" u="none">
                <a:latin typeface="Arial" panose="020B0604020202020204" pitchFamily="34" charset="0"/>
                <a:cs typeface="Arial" panose="020B0604020202020204" pitchFamily="34" charset="0"/>
              </a:rPr>
              <a:t>Questa pubblicazione riflette il punto di vista esclusivo degli autori e la Commissione non può essere ritenuta responsabile di eventuali utilizzi che potrebbero essere fatti delle informazioni ivi contenute. </a:t>
            </a:r>
          </a:p>
          <a:p>
            <a:pPr algn="l" rtl="0">
              <a:lnSpc>
                <a:spcPct val="80000"/>
              </a:lnSpc>
              <a:buFontTx/>
              <a:buNone/>
            </a:pPr>
            <a:endParaRPr lang="it-IT" sz="1200" dirty="0" smtClean="0">
              <a:latin typeface="Arial" charset="0"/>
              <a:cs typeface="Arial"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a:t>
            </a:fld>
            <a:endParaRPr lang="it-IT" noProof="1" smtClean="0">
              <a:latin typeface="Tw Cen MT" pitchFamily="34" charset="0"/>
            </a:endParaRPr>
          </a:p>
        </p:txBody>
      </p:sp>
    </p:spTree>
    <p:extLst>
      <p:ext uri="{BB962C8B-B14F-4D97-AF65-F5344CB8AC3E}">
        <p14:creationId xmlns:p14="http://schemas.microsoft.com/office/powerpoint/2010/main" xmlns="" val="2324963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dirty="0">
                <a:latin typeface="Tw Cen MT" pitchFamily="34" charset="0"/>
              </a:rPr>
              <a:t>La progettazione integrata di prodotti, sistemi e servizi comprende tutte le fasi che il prodotto/sistema attraversa dall’idea al fine vita e ripristino. Le fasi principali che un prodotto o un sistema in genere attraversa durante il suo ciclo di vita sono progettazione, produzione, distribuzione, personalizzazione e fine vita - incluso il ripristino. Nella progettazione integrata, dobbiamo sempre tener conto del ciclo di vita concluso, e quindi la progettazione integrata va oltre la nozione spesso citata di “dalla culla alla tomba”. </a:t>
            </a:r>
          </a:p>
          <a:p>
            <a:endParaRPr lang="it-IT" altLang="cs-CZ" dirty="0" smtClean="0">
              <a:latin typeface="Tw Cen MT" pitchFamily="34" charset="0"/>
            </a:endParaRPr>
          </a:p>
          <a:p>
            <a:pPr algn="l" rtl="0"/>
            <a:r>
              <a:rPr lang="it-IT" b="0" i="0" u="none" dirty="0">
                <a:latin typeface="Tw Cen MT" pitchFamily="34" charset="0"/>
              </a:rPr>
              <a:t>Sottolineiamo qui che non distinguiamo esplicitamente tra fasi di progettazione e sviluppo, poiché la progettazione integrata accompagna l’intero processo di sviluppo. </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10</a:t>
            </a:fld>
            <a:endParaRPr lang="it-IT" noProof="1" smtClean="0">
              <a:latin typeface="Tw Cen MT" pitchFamily="34" charset="0"/>
            </a:endParaRPr>
          </a:p>
        </p:txBody>
      </p:sp>
    </p:spTree>
    <p:extLst>
      <p:ext uri="{BB962C8B-B14F-4D97-AF65-F5344CB8AC3E}">
        <p14:creationId xmlns:p14="http://schemas.microsoft.com/office/powerpoint/2010/main" xmlns="" val="1423472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dirty="0">
                <a:latin typeface="Tw Cen MT" pitchFamily="34" charset="0"/>
              </a:rPr>
              <a:t>Il processo di progettazione è fondamentale per creare un prodotto: le scelte tecnologiche fatte in questo momento garantiscono il successo e definiscono il costo di un prodotto. Ad esempio, circa l’80% dei costi di produzione totali del prodotto deriva dalle decisioni che i progettisti adottano durante il processo di progettazione. Questo è il motivo per cui tutte le parti di un’azienda (unità di progettazione, produzione, vendite, ecc.) devono essere coinvolte nella fase di progettazione.</a:t>
            </a:r>
            <a:endParaRPr lang="it-IT" altLang="cs-CZ" dirty="0" smtClean="0">
              <a:latin typeface="Tw Cen MT" pitchFamily="34" charset="0"/>
            </a:endParaRPr>
          </a:p>
          <a:p>
            <a:endParaRPr lang="it-IT" altLang="cs-CZ" dirty="0" smtClean="0">
              <a:latin typeface="Tw Cen MT" pitchFamily="34" charset="0"/>
            </a:endParaRPr>
          </a:p>
          <a:p>
            <a:pPr algn="l" rtl="0"/>
            <a:r>
              <a:rPr lang="it-IT" b="0" i="0" u="none" dirty="0">
                <a:latin typeface="Tw Cen MT" pitchFamily="34" charset="0"/>
              </a:rPr>
              <a:t>La figura illustra delle questioni chiave cruciali:</a:t>
            </a:r>
          </a:p>
          <a:p>
            <a:pPr algn="l" rtl="0">
              <a:buFontTx/>
              <a:buAutoNum type="arabicParenR"/>
            </a:pPr>
            <a:r>
              <a:rPr lang="it-IT" b="0" i="0" u="none" dirty="0">
                <a:latin typeface="Tw Cen MT" pitchFamily="34" charset="0"/>
              </a:rPr>
              <a:t> Praticamente i costi totali (95%) sono effettivamente fissati (ovvero definiti) nelle prime fasi di progettazione e sviluppo del prodotto. Il costo effettivamente sostenuto è molto basso in queste fasi (in genere raggiunge il 20%). Questi costi cominciano ad aumentare notevolmente non appena il prodotto (o parti di esso) è realizzato, ovvero fabbricato. La seconda forte realizzazione del costo si verifica durante l’utilizzo e la fase di fine vita. Di conseguenza, questa figura giustifica immediatamente l’affermazione precedente, in cui dichiaravamo che l’investimento è saldato nelle prime fasi di sviluppo prodotto.</a:t>
            </a:r>
          </a:p>
          <a:p>
            <a:pPr algn="l" rtl="0">
              <a:buFontTx/>
              <a:buAutoNum type="arabicParenR"/>
            </a:pPr>
            <a:r>
              <a:rPr lang="it-IT" b="0" i="0" u="none" dirty="0">
                <a:latin typeface="Tw Cen MT" pitchFamily="34" charset="0"/>
              </a:rPr>
              <a:t> Nei modelli aziendali tradizionali, la responsabilità dei costi del produttore è limitata a tutte le fasi di sviluppo che si verificano dal punto di vista del produttore, ovvero dalla specifica alla fabbricazione. Gli utenti sono responsabili dei costi durante l’utilizzo e la fase di fine vita. I modelli emergenti, tuttavia, impongono al produttore di farsi carico della responsabilità dei costi relativa a una porzione notevolmente ampia del processo, incluso l’utilizzo e la fase di fine vita. Evidentemente questo passaggio comporta delle implicazioni fondamentali anche sulla responsabilità dei progettisti.</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11</a:t>
            </a:fld>
            <a:endParaRPr lang="it-IT" noProof="1" smtClean="0">
              <a:latin typeface="Tw Cen MT" pitchFamily="34" charset="0"/>
            </a:endParaRPr>
          </a:p>
        </p:txBody>
      </p:sp>
    </p:spTree>
    <p:extLst>
      <p:ext uri="{BB962C8B-B14F-4D97-AF65-F5344CB8AC3E}">
        <p14:creationId xmlns:p14="http://schemas.microsoft.com/office/powerpoint/2010/main" xmlns="" val="3596591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Le operazioni di ingegneria si concentrano su diverse attività lungo il ciclo di vita del prodotto. Tali attività sono elencate per fase del ciclo di vita nella figura illustrata nella slide. Le operazioni di ingegneria orientate al prodotto (ad es. sviluppo di nuovi prodotti) attribuiscono, in genere, un’alta priorità alle attività dalla progettazione iniziale alla fabbricazione. Le operazioni di ingegneria orientate al servizio (ad es. servizio e supporto) attribuiscono, in genere, un’alta priorità alle attività dalla fabbricazione allo smaltimento. In realtà, le attività non sono isolate, ma intercorrelate, richiedenti a volte uno sviluppo iterativo. La progettazione e le operazioni di sistemi integrati di prodotto-servizio dovrebbero basarsi su una comprensione globale delle attività di ingegneria lungo l’intero ciclo di vita del prodotto. Più avanziamo nel ciclo di vita del prodotto, più predominanti diventano le operazioni durante il ciclo di vita orientate al servizio. </a:t>
            </a:r>
          </a:p>
          <a:p>
            <a:endParaRPr lang="it-IT" altLang="cs-CZ" dirty="0" smtClean="0">
              <a:latin typeface="Tw Cen MT" pitchFamily="34" charset="0"/>
            </a:endParaRPr>
          </a:p>
          <a:p>
            <a:pPr algn="l" rtl="0"/>
            <a:r>
              <a:rPr lang="it-IT" b="0" i="0" u="none">
                <a:latin typeface="Tw Cen MT" pitchFamily="34" charset="0"/>
              </a:rPr>
              <a:t>Fonte della figura:</a:t>
            </a:r>
          </a:p>
          <a:p>
            <a:pPr algn="l" rtl="0"/>
            <a:r>
              <a:rPr lang="it-IT" b="0" i="0" u="none">
                <a:latin typeface="Tw Cen MT" pitchFamily="34" charset="0"/>
              </a:rPr>
              <a:t>Y. Zhang, J. Srai, M. Gregory, A. Iakovaki: Engineering Network Configuration: Transition from Products to Services. In: Atti della 1° conferenza CIRP IPS², 2009, Cranfield, ISBN 978-0-9557436-5-8 Cranfield University Press, pp. 315-322.</a:t>
            </a:r>
            <a:endParaRPr lang="it-IT" altLang="cs-CZ"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12</a:t>
            </a:fld>
            <a:endParaRPr lang="it-IT" noProof="1" smtClean="0">
              <a:latin typeface="Tw Cen MT" pitchFamily="34" charset="0"/>
            </a:endParaRPr>
          </a:p>
        </p:txBody>
      </p:sp>
    </p:spTree>
    <p:extLst>
      <p:ext uri="{BB962C8B-B14F-4D97-AF65-F5344CB8AC3E}">
        <p14:creationId xmlns:p14="http://schemas.microsoft.com/office/powerpoint/2010/main" xmlns="" val="330725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dirty="0">
                <a:latin typeface="Tw Cen MT" pitchFamily="34" charset="0"/>
              </a:rPr>
              <a:t>Per implementare l’approccio della progettazione prodotto-servizio, i processi di progettazione e innovazione dello sviluppo del prodotto e del servizio devono essere adattate al fine di realizzare un unico processo di progettazione integrata, che tenga conto dei requisiti del prodotto E del servizio associato lungo tutto il processo. La figura nella slide mostra le fasi principali di un processo sistematico di progettazione di un prodotto, un processo sistematico di progettazione di un servizio e l’unificazione dei due tradotta in un processo di progettazione integrata.</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13</a:t>
            </a:fld>
            <a:endParaRPr lang="it-IT" noProof="1" smtClean="0">
              <a:latin typeface="Tw Cen MT" pitchFamily="34" charset="0"/>
            </a:endParaRPr>
          </a:p>
        </p:txBody>
      </p:sp>
    </p:spTree>
    <p:extLst>
      <p:ext uri="{BB962C8B-B14F-4D97-AF65-F5344CB8AC3E}">
        <p14:creationId xmlns:p14="http://schemas.microsoft.com/office/powerpoint/2010/main" xmlns="" val="372484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13250"/>
            <a:ext cx="5976938" cy="4605338"/>
          </a:xfrm>
          <a:noFill/>
          <a:ln/>
        </p:spPr>
        <p:txBody>
          <a:bodyPr/>
          <a:lstStyle/>
          <a:p>
            <a:pPr algn="l" rtl="0">
              <a:defRPr/>
            </a:pPr>
            <a:r>
              <a:rPr lang="it-IT" sz="1000" b="0" i="0" u="none"/>
              <a:t>Il senso comune e l’ottimizzazione attiva impongono delle soluzioni tecniche per collegare i prodotti alle reti di informazioni dei produttori e degli utenti in qualsiasi momento durante l’intero ciclo di vita. Ciò è possibile implementando prodotti tecnici nelle reti IT globali e servizi elettronici. Oggi è chiaro che disponiamo delle tecnologie per far ciò e per seguire la tendenza tecnica per lo sviluppo di macchine intelligente legate ai sistemi di comunicazione. Seguendo il nuovo paradigma, la vision è quella di associare per sempre i prodotti alle reti di produttori. La comunicazione à la piattaforma per qualsivoglia servizio orientato al prodotto con lo scopo di raggiungere il beneficio massimo nel tempo.</a:t>
            </a:r>
            <a:endParaRPr lang="it-IT" sz="1000" dirty="0" smtClean="0"/>
          </a:p>
          <a:p>
            <a:pPr algn="l" rtl="0">
              <a:defRPr/>
            </a:pPr>
            <a:endParaRPr lang="it-IT" sz="1000" dirty="0" smtClean="0"/>
          </a:p>
          <a:p>
            <a:pPr algn="l" rtl="0">
              <a:defRPr/>
            </a:pPr>
            <a:r>
              <a:rPr lang="it-IT" sz="1000" b="0" i="0" u="none"/>
              <a:t>La figura illustra uno schema che utilizza attivamente i dati del ciclo di vita del prodotto in maniera sistematica e integrata per facilitare la creazione e la fornitura di servizi adeguati durante il ciclo di vita di un prodotto.</a:t>
            </a:r>
          </a:p>
          <a:p>
            <a:pPr algn="l" rtl="0">
              <a:defRPr/>
            </a:pPr>
            <a:endParaRPr lang="it-IT" sz="1000" dirty="0" smtClean="0"/>
          </a:p>
          <a:p>
            <a:pPr algn="l" rtl="0">
              <a:defRPr/>
            </a:pPr>
            <a:r>
              <a:rPr lang="it-IT" sz="1000" b="0" i="0" u="none"/>
              <a:t>Il prodotto dovrebbe avere un qualche meccanismo che possa utilizzare i dati sul ciclo di vita acquisiti per consentire la fornitura efficace di servizi legati al prodotto. Per soddisfare questa esigenza, un prodotto intelligente dovrebbe contenere almeno tre componenti essenziali, in particolare: </a:t>
            </a:r>
          </a:p>
          <a:p>
            <a:pPr algn="l" rtl="0">
              <a:buFontTx/>
              <a:buChar char="-"/>
              <a:defRPr/>
            </a:pPr>
            <a:r>
              <a:rPr lang="it-IT" sz="1000" b="0" i="0" u="none"/>
              <a:t>Intelligent Data Unit (IDU), </a:t>
            </a:r>
          </a:p>
          <a:p>
            <a:pPr algn="l" rtl="0">
              <a:buFontTx/>
              <a:buChar char="-"/>
              <a:defRPr/>
            </a:pPr>
            <a:r>
              <a:rPr lang="it-IT" sz="1000" b="0" i="0" u="none"/>
              <a:t>Service enabler,</a:t>
            </a:r>
          </a:p>
          <a:p>
            <a:pPr algn="l" rtl="0">
              <a:buFontTx/>
              <a:buChar char="-"/>
              <a:defRPr/>
            </a:pPr>
            <a:r>
              <a:rPr lang="it-IT" sz="1000" b="0" i="0" u="none"/>
              <a:t>Communication Support Infrastructure (CSI).</a:t>
            </a:r>
          </a:p>
          <a:p>
            <a:pPr algn="l" rtl="0">
              <a:defRPr/>
            </a:pPr>
            <a:endParaRPr lang="it-IT" sz="1000" dirty="0" smtClean="0"/>
          </a:p>
          <a:p>
            <a:pPr algn="l" rtl="0">
              <a:defRPr/>
            </a:pPr>
            <a:r>
              <a:rPr lang="it-IT" sz="1000" b="0" i="0" u="none"/>
              <a:t>La IDU è un dispositivo hardware che consiste in sensori, controller, memoria e un’interfaccia di comunicazione di dati integrata nel prodotto per acquisire dati dinamici sul ciclo di vita, mentre il service enabler è un agente software che riceve i dati sul ciclo di vita e li utilizza per attivare servizi e fornire le informazioni e le conoscenze relative al contesto. La IDU è integrata nel prodotto o può essere un dispositivo ausiliario al prodotto.</a:t>
            </a:r>
            <a:endParaRPr lang="it-IT" sz="1000" dirty="0" smtClean="0"/>
          </a:p>
          <a:p>
            <a:pPr algn="l" rtl="0">
              <a:defRPr/>
            </a:pPr>
            <a:endParaRPr lang="it-IT" sz="1000" dirty="0" smtClean="0"/>
          </a:p>
          <a:p>
            <a:pPr algn="l" rtl="0">
              <a:defRPr/>
            </a:pPr>
            <a:r>
              <a:rPr lang="it-IT" sz="1000" b="0" i="0" u="none">
                <a:latin typeface="Tw Cen MT" pitchFamily="34" charset="0"/>
              </a:rPr>
              <a:t>Grazie alla Intelligent Data Unit, il prodotto intelligente invia i dati relativi al ciclo di vita al sistema Service Enabler, che trasforma questi dati in input preziosi per i servizi. Il prodotto diventa così un service enabler. </a:t>
            </a:r>
          </a:p>
          <a:p>
            <a:pPr algn="l" rtl="0">
              <a:defRPr/>
            </a:pPr>
            <a:endParaRPr lang="it-IT" sz="1000" dirty="0" smtClean="0">
              <a:latin typeface="Tw Cen MT"/>
            </a:endParaRPr>
          </a:p>
          <a:p>
            <a:pPr algn="l" rtl="0">
              <a:defRPr/>
            </a:pPr>
            <a:r>
              <a:rPr lang="it-IT" sz="1000" b="0" i="0" u="none">
                <a:latin typeface="Tw Cen MT"/>
              </a:rPr>
              <a:t>Fonte della figura:</a:t>
            </a:r>
          </a:p>
          <a:p>
            <a:pPr algn="l" rtl="0">
              <a:defRPr/>
            </a:pPr>
            <a:r>
              <a:rPr lang="it-IT" sz="1000" b="0" i="0" u="none">
                <a:latin typeface="Tw Cen MT"/>
              </a:rPr>
              <a:t>X. Yang, P. Moore , S.K. Chong: Intelligent products: From lifecycle data acquisition to enabling product-related services. In: Computers in Industry 60 (2009) pp. 184-194.</a:t>
            </a:r>
            <a:endParaRPr lang="it-IT" sz="1000" dirty="0" smtClean="0"/>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14</a:t>
            </a:fld>
            <a:endParaRPr lang="it-IT" noProof="1" smtClean="0">
              <a:latin typeface="Tw Cen MT" pitchFamily="34" charset="0"/>
            </a:endParaRPr>
          </a:p>
        </p:txBody>
      </p:sp>
    </p:spTree>
    <p:extLst>
      <p:ext uri="{BB962C8B-B14F-4D97-AF65-F5344CB8AC3E}">
        <p14:creationId xmlns:p14="http://schemas.microsoft.com/office/powerpoint/2010/main" xmlns="" val="606430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5425" indent="-225425" algn="l" rtl="0"/>
            <a:endParaRPr lang="it-IT" i="1"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15</a:t>
            </a:fld>
            <a:endParaRPr lang="it-IT" noProof="1" smtClean="0">
              <a:latin typeface="Tw Cen MT" pitchFamily="34" charset="0"/>
            </a:endParaRPr>
          </a:p>
        </p:txBody>
      </p:sp>
    </p:spTree>
    <p:extLst>
      <p:ext uri="{BB962C8B-B14F-4D97-AF65-F5344CB8AC3E}">
        <p14:creationId xmlns:p14="http://schemas.microsoft.com/office/powerpoint/2010/main" xmlns="" val="1217090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b="0" i="0" u="none">
                <a:latin typeface="Tw Cen MT" pitchFamily="34" charset="0"/>
              </a:rPr>
              <a:t>Per riassumere, dobbiamo considerare la crescente esigenza e importanza di co-progettazione di prodotti e servizi in modo tale che realizzino insieme delle soluzioni dal valore aggiunto per i clienti. A tal fine, la progettazione integrata di prodotti e servizi deve tener conto di tutte le fasi del ciclo di vita del prodotto/servizio/sistema. </a:t>
            </a:r>
          </a:p>
          <a:p>
            <a:endParaRPr lang="it-IT"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16</a:t>
            </a:fld>
            <a:endParaRPr lang="it-IT" noProof="1" smtClean="0">
              <a:latin typeface="Tw Cen MT" pitchFamily="34" charset="0"/>
            </a:endParaRPr>
          </a:p>
        </p:txBody>
      </p:sp>
    </p:spTree>
    <p:extLst>
      <p:ext uri="{BB962C8B-B14F-4D97-AF65-F5344CB8AC3E}">
        <p14:creationId xmlns:p14="http://schemas.microsoft.com/office/powerpoint/2010/main" xmlns="" val="3260821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712788" y="4860925"/>
            <a:ext cx="5819775" cy="4605338"/>
          </a:xfrm>
          <a:noFill/>
          <a:ln/>
        </p:spPr>
        <p:txBody>
          <a:bodyPr/>
          <a:lstStyle/>
          <a:p>
            <a:endParaRPr lang="it-IT"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17</a:t>
            </a:fld>
            <a:endParaRPr lang="it-IT" noProof="1" smtClean="0">
              <a:latin typeface="Tw Cen MT" pitchFamily="34" charset="0"/>
            </a:endParaRPr>
          </a:p>
        </p:txBody>
      </p:sp>
    </p:spTree>
    <p:extLst>
      <p:ext uri="{BB962C8B-B14F-4D97-AF65-F5344CB8AC3E}">
        <p14:creationId xmlns:p14="http://schemas.microsoft.com/office/powerpoint/2010/main" xmlns="" val="72846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18</a:t>
            </a:fld>
            <a:endParaRPr lang="it-IT" noProof="1" smtClean="0">
              <a:latin typeface="Tw Cen MT" pitchFamily="34" charset="0"/>
            </a:endParaRPr>
          </a:p>
        </p:txBody>
      </p:sp>
    </p:spTree>
    <p:extLst>
      <p:ext uri="{BB962C8B-B14F-4D97-AF65-F5344CB8AC3E}">
        <p14:creationId xmlns:p14="http://schemas.microsoft.com/office/powerpoint/2010/main" xmlns="" val="128098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p:spPr>
        <p:txBody>
          <a:bodyPr/>
          <a:lstStyle/>
          <a:p>
            <a:endParaRPr lang="it-IT"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2</a:t>
            </a:fld>
            <a:endParaRPr lang="it-IT" noProof="1" smtClean="0">
              <a:latin typeface="Tw Cen MT" pitchFamily="34" charset="0"/>
            </a:endParaRPr>
          </a:p>
        </p:txBody>
      </p:sp>
    </p:spTree>
    <p:extLst>
      <p:ext uri="{BB962C8B-B14F-4D97-AF65-F5344CB8AC3E}">
        <p14:creationId xmlns:p14="http://schemas.microsoft.com/office/powerpoint/2010/main" xmlns="" val="418033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dirty="0">
                <a:latin typeface="Tw Cen MT" pitchFamily="34" charset="0"/>
              </a:rPr>
              <a:t>Avete un prodotto o servizio perfetto che volete vendere? Avete pensato a un motivo per cui qualcuno dovrebbe comprarlo? Quali esigenze soddisfa? Soddisfa </a:t>
            </a:r>
            <a:r>
              <a:rPr lang="it-IT" b="0" i="0" u="none" dirty="0" smtClean="0">
                <a:latin typeface="Tw Cen MT" pitchFamily="34" charset="0"/>
              </a:rPr>
              <a:t>un’esigenza </a:t>
            </a:r>
            <a:r>
              <a:rPr lang="it-IT" b="0" i="0" u="none" dirty="0">
                <a:latin typeface="Tw Cen MT" pitchFamily="34" charset="0"/>
              </a:rPr>
              <a:t>completamente o comporta nuove esigenze, che non risolvete? Quale sentimento percepirà un utente?</a:t>
            </a:r>
          </a:p>
          <a:p>
            <a:pPr algn="l" rtl="0"/>
            <a:r>
              <a:rPr lang="it-IT" b="0" i="0" u="none" dirty="0">
                <a:latin typeface="Tw Cen MT" pitchFamily="34" charset="0"/>
              </a:rPr>
              <a:t>L’esperienza ci insegna che è necessario trovare la vera motivazione del comportamento d’acquisto dei vostri clienti. Perché dovrebbero spendere soldi per i vostri prodotti/servizi? Li aiutano o creano nuove esigenze?</a:t>
            </a:r>
          </a:p>
          <a:p>
            <a:pPr algn="l" rtl="0"/>
            <a:r>
              <a:rPr lang="it-IT" b="0" i="0" u="none" dirty="0">
                <a:latin typeface="Tw Cen MT" pitchFamily="34" charset="0"/>
              </a:rPr>
              <a:t>Pensate all’esigenza che vogliono soddisfare, perché incrementerete le vostre potenzialità di business sul mercato (un’esigenza può essere soddisfatta non solo da un prodotto/servizio, ma dalla combinazione di molti di essi).</a:t>
            </a:r>
          </a:p>
          <a:p>
            <a:pPr marL="225425" indent="-225425" algn="l" rtl="0"/>
            <a:endParaRPr lang="it-IT" i="1"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3</a:t>
            </a:fld>
            <a:endParaRPr lang="it-IT" noProof="1" smtClean="0">
              <a:latin typeface="Tw Cen MT" pitchFamily="34" charset="0"/>
            </a:endParaRPr>
          </a:p>
        </p:txBody>
      </p:sp>
    </p:spTree>
    <p:extLst>
      <p:ext uri="{BB962C8B-B14F-4D97-AF65-F5344CB8AC3E}">
        <p14:creationId xmlns:p14="http://schemas.microsoft.com/office/powerpoint/2010/main" xmlns="" val="49416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eaLnBrk="1" hangingPunct="1"/>
            <a:r>
              <a:rPr lang="it-IT" b="0" i="0" u="none" dirty="0">
                <a:latin typeface="Tw Cen MT" pitchFamily="34" charset="0"/>
                <a:cs typeface="Arial" charset="0"/>
              </a:rPr>
              <a:t>Per comprendere la creazione di valore, è fondamentale sapere la differenza tra il prezzo e il valore di un prodotto o servizio. Il prezzo di un prodotto/servizio indica la somma di denaro che il cliente deve pagare per ottenere il prodotto/servizio. Invece, il valore di questo prodotto/servizio è creato, dal punto di vista del cliente, dall’utilizzo del prodotto/servizio. Questo valore può essere di vari tipi, ad es. monetario, sentimentale, legato alla rispettabilità, ecc. </a:t>
            </a:r>
          </a:p>
          <a:p>
            <a:pPr algn="l" rtl="0" eaLnBrk="1" hangingPunct="1"/>
            <a:r>
              <a:rPr lang="it-IT" b="0" i="0" u="none" dirty="0">
                <a:latin typeface="Tw Cen MT" pitchFamily="34" charset="0"/>
                <a:cs typeface="Arial" charset="0"/>
              </a:rPr>
              <a:t>Una volta definito questo aspetto, è evidente che i prodotti/servizi economici possono creare un valore molto alto e viceversa. Come esempio semplicissimo, considerate il valore di un accendino per qualcuno che deve accendere un fuoco. L’accendino non costa quasi nulla, ma crea un enorme valore di utilizzo. Con margini anche ridotti in mercati altamente competitivi, la competizione per il valore piuttosto che per il prezzo è diventata essenziale per un successo sostenibile.</a:t>
            </a:r>
          </a:p>
          <a:p>
            <a:pPr algn="l" rtl="0" eaLnBrk="1" hangingPunct="1"/>
            <a:endParaRPr lang="it-IT" altLang="cs-CZ" dirty="0" smtClean="0">
              <a:latin typeface="Tw Cen MT" pitchFamily="34" charset="0"/>
              <a:cs typeface="Arial" charset="0"/>
            </a:endParaRPr>
          </a:p>
          <a:p>
            <a:pPr algn="l" rtl="0" eaLnBrk="1" hangingPunct="1"/>
            <a:r>
              <a:rPr lang="it-IT" b="0" i="0" u="none" dirty="0">
                <a:latin typeface="Tw Cen MT" pitchFamily="34" charset="0"/>
                <a:cs typeface="Arial" charset="0"/>
              </a:rPr>
              <a:t>Il valore creato non è necessariamente percepito in toto dal cliente, ma può essere in parte o completamente nascosto. Ciò è dovuto al fatto che la comprensione del valore e la scala del valore di ciascuno è diversa. Perché un’azienda passi dalla competizione per il prezzo alla competizione per il valore, la stessa deve concentrarsi sulla creazione di valore che sia percepito dai gruppi di clienti target. La misura di questo valore impone, in genere, il feedback dei clienti, idealmente sull’intero ciclo di vita del prodotto/sistema. </a:t>
            </a:r>
          </a:p>
          <a:p>
            <a:pPr marL="225425" indent="-225425" algn="l" rtl="0"/>
            <a:endParaRPr lang="it-IT" i="1"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4</a:t>
            </a:fld>
            <a:endParaRPr lang="it-IT" noProof="1" smtClean="0">
              <a:latin typeface="Tw Cen MT" pitchFamily="34" charset="0"/>
            </a:endParaRPr>
          </a:p>
        </p:txBody>
      </p:sp>
    </p:spTree>
    <p:extLst>
      <p:ext uri="{BB962C8B-B14F-4D97-AF65-F5344CB8AC3E}">
        <p14:creationId xmlns:p14="http://schemas.microsoft.com/office/powerpoint/2010/main" xmlns="" val="281530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13250"/>
            <a:ext cx="5976938" cy="4605338"/>
          </a:xfrm>
          <a:noFill/>
          <a:ln/>
        </p:spPr>
        <p:txBody>
          <a:bodyPr/>
          <a:lstStyle/>
          <a:p>
            <a:pPr algn="l" rtl="0" eaLnBrk="1" hangingPunct="1">
              <a:defRPr/>
            </a:pPr>
            <a:r>
              <a:rPr lang="it-IT" sz="1100" b="0" i="0" u="none" dirty="0">
                <a:latin typeface="Tw Cen MT" pitchFamily="34" charset="0"/>
                <a:cs typeface="Arial" charset="0"/>
              </a:rPr>
              <a:t>Possiamo trovare sempre più esempi di vendita di soluzioni complesse piuttosto che di prodotti/servizi particolari:</a:t>
            </a:r>
          </a:p>
          <a:p>
            <a:pPr algn="l" rtl="0" eaLnBrk="1" hangingPunct="1">
              <a:defRPr/>
            </a:pPr>
            <a:endParaRPr lang="it-IT" altLang="cs-CZ" sz="1100" noProof="0" dirty="0" smtClean="0">
              <a:latin typeface="Tw Cen MT" pitchFamily="34" charset="0"/>
              <a:cs typeface="Arial" charset="0"/>
            </a:endParaRPr>
          </a:p>
          <a:p>
            <a:pPr marL="165415" indent="-165415" algn="l" rtl="0" eaLnBrk="1" hangingPunct="1">
              <a:buFontTx/>
              <a:buChar char="-"/>
              <a:defRPr/>
            </a:pPr>
            <a:r>
              <a:rPr lang="it-IT" sz="1100" b="0" i="0" u="none" dirty="0">
                <a:latin typeface="Tw Cen MT" pitchFamily="34" charset="0"/>
                <a:cs typeface="Arial" charset="0"/>
              </a:rPr>
              <a:t>la telefonia mobile vende connessione e comunicazione con gli altri. I clienti acquistano “pacchetti” che consistono in dispositivi di telefonia mobile, servizi di SMS e telefonate, connessione a internet, supporto tecnico, applicazioni di comunicazione, ecc. Tutti questi prodotti/servizi soddisfano le loro esigenze di comunicazione con gli altri, ma in diversi modi. Possono selezionare prodotti/servizi pertinenti da una vasta gamma di essi. </a:t>
            </a:r>
          </a:p>
          <a:p>
            <a:pPr marL="165415" indent="-165415" algn="l" rtl="0" eaLnBrk="1" hangingPunct="1">
              <a:buFontTx/>
              <a:buChar char="-"/>
              <a:defRPr/>
            </a:pPr>
            <a:endParaRPr lang="it-IT" altLang="cs-CZ" sz="1100" dirty="0" smtClean="0">
              <a:latin typeface="Tw Cen MT" pitchFamily="34" charset="0"/>
              <a:cs typeface="Arial" charset="0"/>
            </a:endParaRPr>
          </a:p>
          <a:p>
            <a:pPr marL="165415" indent="-165415" algn="l" rtl="0" eaLnBrk="1" hangingPunct="1">
              <a:buFontTx/>
              <a:buChar char="-"/>
              <a:defRPr/>
            </a:pPr>
            <a:r>
              <a:rPr lang="it-IT" sz="1100" b="0" i="0" u="none" dirty="0" err="1">
                <a:latin typeface="Tw Cen MT" pitchFamily="34" charset="0"/>
                <a:cs typeface="Arial" charset="0"/>
              </a:rPr>
              <a:t>Car</a:t>
            </a:r>
            <a:r>
              <a:rPr lang="it-IT" sz="1100" b="0" i="0" u="none" dirty="0">
                <a:latin typeface="Tw Cen MT" pitchFamily="34" charset="0"/>
                <a:cs typeface="Arial" charset="0"/>
              </a:rPr>
              <a:t> e bicycle </a:t>
            </a:r>
            <a:r>
              <a:rPr lang="it-IT" sz="1100" b="0" i="0" u="none" dirty="0" err="1">
                <a:latin typeface="Tw Cen MT" pitchFamily="34" charset="0"/>
                <a:cs typeface="Arial" charset="0"/>
              </a:rPr>
              <a:t>sharing</a:t>
            </a:r>
            <a:r>
              <a:rPr lang="it-IT" sz="1100" b="0" i="0" u="none" dirty="0">
                <a:latin typeface="Tw Cen MT" pitchFamily="34" charset="0"/>
                <a:cs typeface="Arial" charset="0"/>
              </a:rPr>
              <a:t> offrono convenienti servizi di mobilità adattati alle esigenze senza proprietà di auto o bici. </a:t>
            </a:r>
            <a:endParaRPr lang="it-IT" altLang="cs-CZ" sz="1100" dirty="0" smtClean="0">
              <a:latin typeface="Tw Cen MT" pitchFamily="34" charset="0"/>
              <a:cs typeface="Arial" charset="0"/>
            </a:endParaRPr>
          </a:p>
          <a:p>
            <a:pPr marL="165415" indent="-165415" algn="l" rtl="0" eaLnBrk="1" hangingPunct="1">
              <a:buFontTx/>
              <a:buChar char="-"/>
              <a:defRPr/>
            </a:pPr>
            <a:endParaRPr lang="it-IT" altLang="cs-CZ" sz="1100" dirty="0" smtClean="0">
              <a:latin typeface="Tw Cen MT" pitchFamily="34" charset="0"/>
              <a:cs typeface="Arial" charset="0"/>
            </a:endParaRPr>
          </a:p>
          <a:p>
            <a:pPr marL="165415" indent="-165415" algn="l" rtl="0" eaLnBrk="1" hangingPunct="1">
              <a:buFontTx/>
              <a:buChar char="-"/>
              <a:defRPr/>
            </a:pPr>
            <a:r>
              <a:rPr lang="it-IT" sz="1100" b="0" i="0" u="none" dirty="0">
                <a:latin typeface="Tw Cen MT" pitchFamily="34" charset="0"/>
                <a:cs typeface="Arial" charset="0"/>
              </a:rPr>
              <a:t>Numerosi sistemi software non sono più venduti come prodotti, ma piuttosto (anche) come servizi disponibili a distanza. Le persone acquistano tempi di lavoro con il software così da soddisfare la loro esigenza di svolgere alcuni compiti. </a:t>
            </a:r>
          </a:p>
          <a:p>
            <a:pPr marL="165415" indent="-165415" algn="l" rtl="0" eaLnBrk="1" hangingPunct="1">
              <a:buFontTx/>
              <a:buChar char="-"/>
              <a:defRPr/>
            </a:pPr>
            <a:endParaRPr lang="it-IT" altLang="cs-CZ" sz="1100" dirty="0" smtClean="0">
              <a:latin typeface="Tw Cen MT" pitchFamily="34" charset="0"/>
              <a:cs typeface="Arial" charset="0"/>
            </a:endParaRPr>
          </a:p>
          <a:p>
            <a:pPr marL="165415" indent="-165415" algn="l" rtl="0" eaLnBrk="1" hangingPunct="1">
              <a:buFontTx/>
              <a:buChar char="-"/>
              <a:defRPr/>
            </a:pPr>
            <a:r>
              <a:rPr lang="it-IT" sz="1100" b="0" i="0" u="none" dirty="0">
                <a:latin typeface="Tw Cen MT" pitchFamily="34" charset="0"/>
                <a:cs typeface="Arial" charset="0"/>
              </a:rPr>
              <a:t>Gli pneumatici Michelin vendono un numero di chilometri garantiti piuttosto che treni di gomme per veicoli pesanti. </a:t>
            </a:r>
            <a:endParaRPr lang="it-IT" altLang="cs-CZ" sz="1100" dirty="0" smtClean="0">
              <a:latin typeface="Tw Cen MT" pitchFamily="34" charset="0"/>
              <a:cs typeface="Arial" charset="0"/>
            </a:endParaRPr>
          </a:p>
          <a:p>
            <a:pPr marL="165415" indent="-165415" algn="l" rtl="0" eaLnBrk="1" hangingPunct="1">
              <a:buFontTx/>
              <a:buChar char="-"/>
              <a:defRPr/>
            </a:pPr>
            <a:endParaRPr lang="it-IT" altLang="cs-CZ" sz="1100" dirty="0" smtClean="0">
              <a:latin typeface="Tw Cen MT" pitchFamily="34" charset="0"/>
              <a:cs typeface="Arial" charset="0"/>
            </a:endParaRPr>
          </a:p>
          <a:p>
            <a:pPr marL="165415" indent="-165415" algn="l" rtl="0" eaLnBrk="1" hangingPunct="1">
              <a:buFontTx/>
              <a:buChar char="-"/>
              <a:defRPr/>
            </a:pPr>
            <a:r>
              <a:rPr lang="it-IT" sz="1100" b="0" i="0" u="none" dirty="0">
                <a:latin typeface="Tw Cen MT" pitchFamily="34" charset="0"/>
                <a:cs typeface="Arial" charset="0"/>
              </a:rPr>
              <a:t>I fotocopiatori Xerox vendono un numero di copie piuttosto che la fotocopiatrice in sé. </a:t>
            </a:r>
            <a:endParaRPr lang="it-IT" altLang="cs-CZ" sz="1100" dirty="0" smtClean="0">
              <a:latin typeface="Tw Cen MT" pitchFamily="34" charset="0"/>
              <a:cs typeface="Arial" charset="0"/>
            </a:endParaRPr>
          </a:p>
          <a:p>
            <a:pPr algn="l" rtl="0" eaLnBrk="1" hangingPunct="1">
              <a:defRPr/>
            </a:pPr>
            <a:endParaRPr lang="it-IT" altLang="cs-CZ" sz="1100" dirty="0" smtClean="0">
              <a:latin typeface="Tw Cen MT" pitchFamily="34" charset="0"/>
              <a:cs typeface="Arial" charset="0"/>
            </a:endParaRPr>
          </a:p>
          <a:p>
            <a:pPr algn="l" rtl="0" eaLnBrk="1" hangingPunct="1">
              <a:defRPr/>
            </a:pPr>
            <a:r>
              <a:rPr lang="it-IT" sz="1100" b="0" i="0" u="none" dirty="0">
                <a:latin typeface="Tw Cen MT" pitchFamily="34" charset="0"/>
                <a:cs typeface="Arial" charset="0"/>
              </a:rPr>
              <a:t>Focus sul soddisfacimento di un’esigenza </a:t>
            </a:r>
          </a:p>
          <a:p>
            <a:pPr algn="l" rtl="0" eaLnBrk="1" hangingPunct="1">
              <a:defRPr/>
            </a:pPr>
            <a:r>
              <a:rPr lang="it-IT" sz="1100" b="0" i="0" u="none" dirty="0">
                <a:latin typeface="Tw Cen MT" pitchFamily="34" charset="0"/>
                <a:cs typeface="Arial" charset="0"/>
              </a:rPr>
              <a:t>a) supporta la creazione di soluzioni tecniche completamente nuove per il soddisfacimento di un’esigenza (utilizzando il laser piuttosto che una lampadina come fonte luminosa),  </a:t>
            </a:r>
          </a:p>
          <a:p>
            <a:pPr algn="l" rtl="0" eaLnBrk="1" hangingPunct="1">
              <a:defRPr/>
            </a:pPr>
            <a:r>
              <a:rPr lang="it-IT" sz="1100" b="0" i="0" u="none" dirty="0">
                <a:latin typeface="Tw Cen MT" pitchFamily="34" charset="0"/>
                <a:cs typeface="Arial" charset="0"/>
              </a:rPr>
              <a:t>a) consente di offrire (e vendere) un portfolio più ampio di prodotti/servizi. </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5</a:t>
            </a:fld>
            <a:endParaRPr lang="it-IT" noProof="1" smtClean="0">
              <a:latin typeface="Tw Cen MT" pitchFamily="34" charset="0"/>
            </a:endParaRPr>
          </a:p>
        </p:txBody>
      </p:sp>
    </p:spTree>
    <p:extLst>
      <p:ext uri="{BB962C8B-B14F-4D97-AF65-F5344CB8AC3E}">
        <p14:creationId xmlns:p14="http://schemas.microsoft.com/office/powerpoint/2010/main" xmlns="" val="1032616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16424"/>
            <a:ext cx="5976938" cy="4605338"/>
          </a:xfrm>
          <a:noFill/>
          <a:ln/>
        </p:spPr>
        <p:txBody>
          <a:bodyPr/>
          <a:lstStyle/>
          <a:p>
            <a:pPr algn="l" rtl="0">
              <a:defRPr/>
            </a:pPr>
            <a:r>
              <a:rPr lang="it-IT" sz="1100" b="0" i="0" u="none" dirty="0"/>
              <a:t>La figura nella slide cerca di illustrare la varietà degli approcci di ideazione e sviluppo riscontrata nella letteratura che integra prodotti e servizi. La progettazione ingegneristica tradizionale è molto concentrata sul prodotto fisico. Nella progettazione del prodotto fisico, la strategia aziendale e il rapporto fornitore-cliente sono cruciali. I servizi operativi sono i servizi più orientati al prodotto. Questi servizi sono perfettamente supportati dalle metodologie di progettazione per la semplicità di manutenzione che vengono incontro alle questioni di progettazione in merito a manutenzione e riparazione. Il livello successivo della progettazione si concentra sui servizi che comprendono il sistema prodotto totale e il suo supporto lungo tutto il ciclo di vita. La progettazione per la semplicità di manutenzione sembra affrontare queste questioni. Ancora orientato al prodotto ma servendosi delle attività del cliente come oggetto di progettazione, la progettazione per la semplicità di manutenzione è </a:t>
            </a:r>
            <a:r>
              <a:rPr lang="it-IT" sz="1100" b="0" i="0" u="none" dirty="0" smtClean="0"/>
              <a:t>prima di tutto un </a:t>
            </a:r>
            <a:r>
              <a:rPr lang="it-IT" sz="1100" b="0" i="0" u="none" dirty="0"/>
              <a:t>esempio </a:t>
            </a:r>
            <a:r>
              <a:rPr lang="it-IT" sz="1100" b="0" i="0" u="none" dirty="0" smtClean="0"/>
              <a:t>di </a:t>
            </a:r>
            <a:r>
              <a:rPr lang="it-IT" sz="1100" b="0" i="0" u="none" dirty="0"/>
              <a:t>progettazione del servizio </a:t>
            </a:r>
            <a:r>
              <a:rPr lang="it-IT" sz="1100" b="0" i="0" u="none" dirty="0" smtClean="0"/>
              <a:t>con </a:t>
            </a:r>
            <a:r>
              <a:rPr lang="it-IT" sz="1100" b="0" i="0" u="none" dirty="0"/>
              <a:t>obiettivi chiaramente definiti in termini di performance delle attività del cliente e non solo in termini di specifiche delle performance del prodotto. Sebbene siano rappresentati ad anelli, non vi è una distinzione netta tra questi tipi di servizi. La transizione dall’orientamento al prodotto all’orientamento al cliente è fluida. Un’azienda manifatturiera può offrire questi servizi in una qualunque combinazione. L’illustrazione fornisce solo una panoramica di quale strategia di sviluppo sarebbe pertinente per considerare quando progettare questi diversi tipi di servizio. Inoltre, nella progettazione e innovazione integrata prodotto/servizio/sistema, è importante tener conto di quanti più criteri possibili in termini di requisiti e vincoli che impongono sul prodotto/servizio/sistema. </a:t>
            </a:r>
            <a:endParaRPr lang="it-IT" sz="1100" dirty="0" smtClean="0"/>
          </a:p>
          <a:p>
            <a:pPr algn="l" rtl="0">
              <a:defRPr/>
            </a:pPr>
            <a:endParaRPr lang="it-IT" sz="1100" dirty="0" smtClean="0"/>
          </a:p>
          <a:p>
            <a:pPr algn="l" rtl="0">
              <a:defRPr/>
            </a:pPr>
            <a:r>
              <a:rPr lang="it-IT" sz="1100" b="0" i="0" u="none" dirty="0">
                <a:latin typeface="Tw Cen MT" pitchFamily="34" charset="0"/>
              </a:rPr>
              <a:t>Prodotto e servizio dovrebbero essere strettamente connessi in modo tale che i servizi associati ai prodotti diventino letteralmente parte integrante dell’offerta di valore aggiunto.</a:t>
            </a:r>
          </a:p>
          <a:p>
            <a:pPr algn="l" rtl="0">
              <a:defRPr/>
            </a:pPr>
            <a:endParaRPr lang="it-IT" sz="1100" dirty="0" smtClean="0"/>
          </a:p>
          <a:p>
            <a:pPr algn="l" rtl="0">
              <a:defRPr/>
            </a:pPr>
            <a:endParaRPr lang="it-IT" sz="1100" dirty="0" smtClean="0"/>
          </a:p>
          <a:p>
            <a:pPr algn="l" rtl="0">
              <a:defRPr/>
            </a:pPr>
            <a:r>
              <a:rPr lang="it-IT" sz="1100" b="0" i="0" u="none" dirty="0">
                <a:latin typeface="Tw Cen MT"/>
              </a:rPr>
              <a:t>Fonte della figura:</a:t>
            </a:r>
          </a:p>
          <a:p>
            <a:pPr algn="l" rtl="0">
              <a:defRPr/>
            </a:pPr>
            <a:r>
              <a:rPr lang="it-IT" sz="1100" b="0" i="0" u="none" dirty="0"/>
              <a:t>A.R. </a:t>
            </a:r>
            <a:r>
              <a:rPr lang="it-IT" sz="1100" b="0" i="0" u="none" dirty="0" err="1"/>
              <a:t>Tan</a:t>
            </a:r>
            <a:r>
              <a:rPr lang="it-IT" sz="1100" b="0" i="0" u="none" dirty="0"/>
              <a:t>, D. </a:t>
            </a:r>
            <a:r>
              <a:rPr lang="it-IT" sz="1100" b="0" i="0" u="none" dirty="0" err="1"/>
              <a:t>Matzen</a:t>
            </a:r>
            <a:r>
              <a:rPr lang="it-IT" sz="1100" b="0" i="0" u="none" dirty="0"/>
              <a:t>, T. </a:t>
            </a:r>
            <a:r>
              <a:rPr lang="it-IT" sz="1100" b="0" i="0" u="none" dirty="0" err="1"/>
              <a:t>McAloone</a:t>
            </a:r>
            <a:r>
              <a:rPr lang="it-IT" sz="1100" b="0" i="0" u="none" dirty="0"/>
              <a:t>, S. Evans: </a:t>
            </a:r>
            <a:r>
              <a:rPr lang="it-IT" sz="1100" b="0" i="0" u="none" dirty="0" err="1"/>
              <a:t>Strategies</a:t>
            </a:r>
            <a:r>
              <a:rPr lang="it-IT" sz="1100" b="0" i="0" u="none" dirty="0"/>
              <a:t> </a:t>
            </a:r>
            <a:r>
              <a:rPr lang="it-IT" sz="1100" b="0" i="0" u="none" dirty="0" err="1"/>
              <a:t>for</a:t>
            </a:r>
            <a:r>
              <a:rPr lang="it-IT" sz="1100" b="0" i="0" u="none" dirty="0"/>
              <a:t> </a:t>
            </a:r>
            <a:r>
              <a:rPr lang="it-IT" sz="1100" b="0" i="0" u="none" dirty="0" err="1"/>
              <a:t>Designing</a:t>
            </a:r>
            <a:r>
              <a:rPr lang="it-IT" sz="1100" b="0" i="0" u="none" dirty="0"/>
              <a:t> and </a:t>
            </a:r>
            <a:r>
              <a:rPr lang="it-IT" sz="1100" b="0" i="0" u="none" dirty="0" err="1"/>
              <a:t>Developing</a:t>
            </a:r>
            <a:r>
              <a:rPr lang="it-IT" sz="1100" b="0" i="0" u="none" dirty="0"/>
              <a:t> </a:t>
            </a:r>
            <a:r>
              <a:rPr lang="it-IT" sz="1100" b="0" i="0" u="none" dirty="0" err="1"/>
              <a:t>Services</a:t>
            </a:r>
            <a:r>
              <a:rPr lang="it-IT" sz="1100" b="0" i="0" u="none" dirty="0"/>
              <a:t> </a:t>
            </a:r>
            <a:r>
              <a:rPr lang="it-IT" sz="1100" b="0" i="0" u="none" dirty="0" err="1"/>
              <a:t>for</a:t>
            </a:r>
            <a:r>
              <a:rPr lang="it-IT" sz="1100" b="0" i="0" u="none" dirty="0"/>
              <a:t> Manufacturing </a:t>
            </a:r>
            <a:r>
              <a:rPr lang="it-IT" sz="1100" b="0" i="0" u="none" dirty="0" err="1"/>
              <a:t>Firms</a:t>
            </a:r>
            <a:r>
              <a:rPr lang="it-IT" sz="1100" b="0" i="0" u="none" dirty="0"/>
              <a:t>. In: Atti della 1° conferenza CIRP </a:t>
            </a:r>
            <a:r>
              <a:rPr lang="it-IT" sz="1100" b="0" i="0" u="none" dirty="0" err="1"/>
              <a:t>IPS²</a:t>
            </a:r>
            <a:r>
              <a:rPr lang="it-IT" sz="1100" b="0" i="0" u="none" dirty="0"/>
              <a:t>, 2009, </a:t>
            </a:r>
            <a:r>
              <a:rPr lang="it-IT" sz="1100" b="0" i="0" u="none" dirty="0" err="1"/>
              <a:t>Cranfield</a:t>
            </a:r>
            <a:r>
              <a:rPr lang="it-IT" sz="1100" b="0" i="0" u="none" dirty="0"/>
              <a:t>, ISBN 978-0-9557436-5-8 </a:t>
            </a:r>
            <a:r>
              <a:rPr lang="it-IT" sz="1100" b="0" i="0" u="none" dirty="0" err="1"/>
              <a:t>Cranfield</a:t>
            </a:r>
            <a:r>
              <a:rPr lang="it-IT" sz="1100" b="0" i="0" u="none" dirty="0"/>
              <a:t> </a:t>
            </a:r>
            <a:r>
              <a:rPr lang="it-IT" sz="1100" b="0" i="0" u="none" dirty="0" err="1"/>
              <a:t>University</a:t>
            </a:r>
            <a:r>
              <a:rPr lang="it-IT" sz="1100" b="0" i="0" u="none" dirty="0"/>
              <a:t> Press, pp. 46-53</a:t>
            </a:r>
            <a:endParaRPr lang="it-IT" sz="1100" dirty="0" smtClean="0"/>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6</a:t>
            </a:fld>
            <a:endParaRPr lang="it-IT" noProof="1" smtClean="0">
              <a:latin typeface="Tw Cen MT" pitchFamily="34" charset="0"/>
            </a:endParaRPr>
          </a:p>
        </p:txBody>
      </p:sp>
    </p:spTree>
    <p:extLst>
      <p:ext uri="{BB962C8B-B14F-4D97-AF65-F5344CB8AC3E}">
        <p14:creationId xmlns:p14="http://schemas.microsoft.com/office/powerpoint/2010/main" xmlns="" val="297768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Tradizionalmente, i servizi sono principalmente legati alla riparazione e manutenzione dei prodotti. Quindi, dal punto di vista economico, i margini che sono possibili con tutti gli altri tipi di servizi che possono essere forniti durante l’intero ciclo di vita sono praticamente inesplorati.</a:t>
            </a:r>
          </a:p>
          <a:p>
            <a:endParaRPr lang="it-IT" altLang="cs-CZ" dirty="0" smtClean="0">
              <a:latin typeface="Tw Cen MT" pitchFamily="34" charset="0"/>
            </a:endParaRPr>
          </a:p>
          <a:p>
            <a:pPr algn="l" rtl="0"/>
            <a:r>
              <a:rPr lang="it-IT" b="0" i="0" u="none">
                <a:latin typeface="Tw Cen MT" pitchFamily="34" charset="0"/>
              </a:rPr>
              <a:t>In linea di principio, la gamma attuale di servizi offerti dalle aziende comprende servizi, aggiornamenti di prodotti e supporto alla clientela come illustrato nella figura (che è stata tratta da un recente studio rappresentativo).</a:t>
            </a:r>
          </a:p>
          <a:p>
            <a:pPr algn="l" rtl="0">
              <a:buFontTx/>
              <a:buChar char="-"/>
            </a:pPr>
            <a:r>
              <a:rPr lang="it-IT" b="0" i="0" u="none">
                <a:latin typeface="Tw Cen MT" pitchFamily="34" charset="0"/>
              </a:rPr>
              <a:t> “Servizi classici”, ovvero servizi caratterizzati da bassa innovazione che svolgono ancora il ruolo principale per le aziende.</a:t>
            </a:r>
          </a:p>
          <a:p>
            <a:pPr algn="l" rtl="0">
              <a:buFontTx/>
              <a:buChar char="-"/>
            </a:pPr>
            <a:r>
              <a:rPr lang="it-IT" b="0" i="0" u="none">
                <a:latin typeface="Tw Cen MT" pitchFamily="34" charset="0"/>
              </a:rPr>
              <a:t> La manutenzione e l’assistenza o riparazione insieme con i ricambi sono i servizi più diffusi.</a:t>
            </a:r>
          </a:p>
          <a:p>
            <a:pPr algn="l" rtl="0">
              <a:buFontTx/>
              <a:buChar char="-"/>
            </a:pPr>
            <a:r>
              <a:rPr lang="it-IT" b="0" i="0" u="none">
                <a:latin typeface="Tw Cen MT" pitchFamily="34" charset="0"/>
              </a:rPr>
              <a:t> I servizi singoli e speciali non sono frequentemente né offerti come standard né promossi, ma forniti su base ad hoc in risposta a una richiesta del cliente.</a:t>
            </a:r>
          </a:p>
          <a:p>
            <a:endParaRPr lang="it-IT" altLang="cs-CZ" b="1" dirty="0" smtClean="0">
              <a:latin typeface="Tw Cen MT" pitchFamily="34" charset="0"/>
            </a:endParaRPr>
          </a:p>
          <a:p>
            <a:pPr algn="l" rtl="0"/>
            <a:r>
              <a:rPr lang="it-IT" b="0" i="0" u="none">
                <a:latin typeface="Tw Cen MT" pitchFamily="34" charset="0"/>
              </a:rPr>
              <a:t>Fonte della figura:</a:t>
            </a:r>
          </a:p>
          <a:p>
            <a:pPr algn="l" rtl="0"/>
            <a:r>
              <a:rPr lang="it-IT" b="0" i="0" u="none">
                <a:latin typeface="Tw Cen MT" pitchFamily="34" charset="0"/>
              </a:rPr>
              <a:t>K. Matyas, A. Rosteck, W. Sihn: Empirical Study Concerning Industrial Services within the Austrian Machinery and Plant Engineering Industry. In: Atti della 1° conferenza CIRP IPS², 2009, Cranfield, ISBN 978-0-9557436-5-8 Cranfield University Press, pp. 40-45.</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7</a:t>
            </a:fld>
            <a:endParaRPr lang="it-IT" noProof="1" smtClean="0">
              <a:latin typeface="Tw Cen MT" pitchFamily="34" charset="0"/>
            </a:endParaRPr>
          </a:p>
        </p:txBody>
      </p:sp>
    </p:spTree>
    <p:extLst>
      <p:ext uri="{BB962C8B-B14F-4D97-AF65-F5344CB8AC3E}">
        <p14:creationId xmlns:p14="http://schemas.microsoft.com/office/powerpoint/2010/main" xmlns="" val="3432117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dirty="0">
                <a:latin typeface="Tw Cen MT" pitchFamily="34" charset="0"/>
              </a:rPr>
              <a:t>I fattori principali per la motivazione dell’approccio prodotti-servizi sono: </a:t>
            </a:r>
          </a:p>
          <a:p>
            <a:pPr algn="l" rtl="0">
              <a:buFontTx/>
              <a:buChar char="•"/>
            </a:pPr>
            <a:endParaRPr lang="it-IT" altLang="cs-CZ" dirty="0" smtClean="0">
              <a:latin typeface="Tw Cen MT" pitchFamily="34" charset="0"/>
            </a:endParaRPr>
          </a:p>
          <a:p>
            <a:pPr algn="l" rtl="0"/>
            <a:r>
              <a:rPr lang="it-IT" b="0" i="0" u="none" dirty="0">
                <a:latin typeface="Tw Cen MT" pitchFamily="34" charset="0"/>
              </a:rPr>
              <a:t>- Creazione di valore dal punto di vista del cliente: creare e massimizzare il valore di utilizzo di un determinato prodotto con i servizi associati.</a:t>
            </a:r>
          </a:p>
          <a:p>
            <a:pPr algn="l" rtl="0"/>
            <a:r>
              <a:rPr lang="it-IT" b="0" i="0" u="none" dirty="0">
                <a:latin typeface="Tw Cen MT" pitchFamily="34" charset="0"/>
              </a:rPr>
              <a:t>- Incrementare i margini aziendali: i margini sui prodotti diminuiscono in molti settori, principalmente a causa della pressione sui prezzi. L’introduzione di un approccio prodotto-servizi consente alle aziende di competere sul valore piuttosto che sul prodotto solamente. Consentono anche una maggiore differenziazione della loro offerta rispetto ai competitor.</a:t>
            </a:r>
          </a:p>
          <a:p>
            <a:pPr algn="l" rtl="0"/>
            <a:r>
              <a:rPr lang="it-IT" b="0" i="0" u="none" dirty="0">
                <a:latin typeface="Tw Cen MT" pitchFamily="34" charset="0"/>
              </a:rPr>
              <a:t>- L’estensione di fattori chiave lungo l’intero ciclo di vita: supporto e coinvolgimento clienti, creazione di valore, produzione di introiti, mobilitazione della rete fornitori.</a:t>
            </a: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8</a:t>
            </a:fld>
            <a:endParaRPr lang="it-IT" noProof="1" smtClean="0">
              <a:latin typeface="Tw Cen MT" pitchFamily="34" charset="0"/>
            </a:endParaRPr>
          </a:p>
        </p:txBody>
      </p:sp>
    </p:spTree>
    <p:extLst>
      <p:ext uri="{BB962C8B-B14F-4D97-AF65-F5344CB8AC3E}">
        <p14:creationId xmlns:p14="http://schemas.microsoft.com/office/powerpoint/2010/main" xmlns="" val="3308277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defTabSz="954200" rtl="0"/>
            <a:r>
              <a:rPr lang="it-IT" b="0" i="0" u="none" dirty="0">
                <a:latin typeface="Tw Cen MT" pitchFamily="34" charset="0"/>
              </a:rPr>
              <a:t>In un numero sempre crescente di settori, lo scopo economico delle aziende consiste nel fornire supporto e partecipare alla creazione di valore dal punto di vista del cliente il più a lungo possibile. Prodotti e servizi sono interconnessi. </a:t>
            </a:r>
          </a:p>
          <a:p>
            <a:pPr algn="l" defTabSz="954200" rtl="0"/>
            <a:endParaRPr lang="it-IT" altLang="cs-CZ" dirty="0" smtClean="0">
              <a:latin typeface="Tw Cen MT" pitchFamily="34" charset="0"/>
            </a:endParaRPr>
          </a:p>
          <a:p>
            <a:pPr algn="l" defTabSz="954200" rtl="0"/>
            <a:r>
              <a:rPr lang="it-IT" b="0" i="0" u="none" dirty="0">
                <a:latin typeface="Tw Cen MT" pitchFamily="34" charset="0"/>
              </a:rPr>
              <a:t>Per un esercizio, vedi la slide...</a:t>
            </a:r>
            <a:endParaRPr lang="it-IT" altLang="cs-CZ" noProof="0" dirty="0" smtClean="0">
              <a:latin typeface="Tw Cen MT" pitchFamily="34" charset="0"/>
            </a:endParaRPr>
          </a:p>
          <a:p>
            <a:pPr marL="225425" indent="-225425" algn="l" rtl="0"/>
            <a:endParaRPr lang="it-IT" i="1" dirty="0" smtClean="0">
              <a:latin typeface="Tw Cen MT" pitchFamily="34" charset="0"/>
            </a:endParaRPr>
          </a:p>
        </p:txBody>
      </p:sp>
      <p:sp>
        <p:nvSpPr>
          <p:cNvPr id="4" name="Rectangle 7"/>
          <p:cNvSpPr>
            <a:spLocks noGrp="1" noChangeArrowheads="1"/>
          </p:cNvSpPr>
          <p:nvPr>
            <p:ph type="sldNum" sz="quarter" idx="5"/>
          </p:nvPr>
        </p:nvSpPr>
        <p:spPr>
          <a:xfrm>
            <a:off x="0" y="9725818"/>
            <a:ext cx="7099300" cy="496586"/>
          </a:xfrm>
          <a:noFill/>
        </p:spPr>
        <p:txBody>
          <a:bodyPr/>
          <a:lstStyle/>
          <a:p>
            <a:pPr algn="l" defTabSz="952714" rtl="0"/>
            <a:r>
              <a:rPr lang="it-IT" b="0" i="0" u="none">
                <a:latin typeface="Tw Cen MT" pitchFamily="34" charset="0"/>
              </a:rPr>
              <a:t>U2-E1-</a:t>
            </a:r>
            <a:fld id="{4DFCE603-D661-40D4-B6D7-FD7DFB56CAB4}" type="slidenum">
              <a:rPr>
                <a:latin typeface="Tw Cen MT" pitchFamily="34" charset="0"/>
              </a:rPr>
              <a:pPr algn="l" defTabSz="952714" rtl="0"/>
              <a:t>9</a:t>
            </a:fld>
            <a:endParaRPr lang="it-IT" noProof="1" smtClean="0">
              <a:latin typeface="Tw Cen MT" pitchFamily="34" charset="0"/>
            </a:endParaRPr>
          </a:p>
        </p:txBody>
      </p:sp>
    </p:spTree>
    <p:extLst>
      <p:ext uri="{BB962C8B-B14F-4D97-AF65-F5344CB8AC3E}">
        <p14:creationId xmlns:p14="http://schemas.microsoft.com/office/powerpoint/2010/main" xmlns="" val="13649033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image"/>
          <p:cNvPicPr>
            <a:picLocks noChangeAspect="1" noChangeArrowheads="1"/>
          </p:cNvPicPr>
          <p:nvPr userDrawn="1"/>
        </p:nvPicPr>
        <p:blipFill>
          <a:blip r:embed="rId2" cstate="print">
            <a:lum bright="70000" contrast="-70000"/>
            <a:grayscl/>
          </a:blip>
          <a:srcRect/>
          <a:stretch>
            <a:fillRect/>
          </a:stretch>
        </p:blipFill>
        <p:spPr bwMode="auto">
          <a:xfrm>
            <a:off x="2411413" y="2317750"/>
            <a:ext cx="6732587" cy="3703638"/>
          </a:xfrm>
          <a:prstGeom prst="rect">
            <a:avLst/>
          </a:prstGeom>
          <a:noFill/>
          <a:ln w="9525">
            <a:noFill/>
            <a:miter lim="800000"/>
            <a:headEnd/>
            <a:tailEnd/>
          </a:ln>
        </p:spPr>
      </p:pic>
      <p:sp>
        <p:nvSpPr>
          <p:cNvPr id="5" name="Line 3"/>
          <p:cNvSpPr>
            <a:spLocks noChangeShapeType="1"/>
          </p:cNvSpPr>
          <p:nvPr/>
        </p:nvSpPr>
        <p:spPr bwMode="auto">
          <a:xfrm flipV="1">
            <a:off x="1403350" y="1428750"/>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312738" y="6015038"/>
            <a:ext cx="8580437" cy="6350"/>
          </a:xfrm>
          <a:prstGeom prst="line">
            <a:avLst/>
          </a:prstGeom>
          <a:noFill/>
          <a:ln w="38100">
            <a:solidFill>
              <a:srgbClr val="333399"/>
            </a:solidFill>
            <a:round/>
            <a:headEnd/>
            <a:tailEnd/>
          </a:ln>
          <a:effectLst/>
        </p:spPr>
        <p:txBody>
          <a:bodyPr wrap="none" anchor="ctr"/>
          <a:lstStyle/>
          <a:p>
            <a:pPr>
              <a:defRPr/>
            </a:pPr>
            <a:endParaRPr lang="en-US"/>
          </a:p>
        </p:txBody>
      </p:sp>
      <p:sp>
        <p:nvSpPr>
          <p:cNvPr id="7" name="Text Box 6"/>
          <p:cNvSpPr txBox="1">
            <a:spLocks noChangeArrowheads="1"/>
          </p:cNvSpPr>
          <p:nvPr/>
        </p:nvSpPr>
        <p:spPr bwMode="auto">
          <a:xfrm>
            <a:off x="6948488" y="6296025"/>
            <a:ext cx="1871662" cy="276225"/>
          </a:xfrm>
          <a:prstGeom prst="rect">
            <a:avLst/>
          </a:prstGeom>
          <a:noFill/>
          <a:ln w="9525">
            <a:noFill/>
            <a:miter lim="800000"/>
            <a:headEnd/>
            <a:tailEnd/>
          </a:ln>
          <a:effectLst/>
        </p:spPr>
        <p:txBody>
          <a:bodyPr>
            <a:spAutoFit/>
          </a:bodyPr>
          <a:lstStyle/>
          <a:p>
            <a:pPr algn="r">
              <a:defRPr/>
            </a:pPr>
            <a:r>
              <a:rPr lang="en-GB" sz="1200" u="none" noProof="0" dirty="0" smtClean="0">
                <a:solidFill>
                  <a:srgbClr val="000099"/>
                </a:solidFill>
                <a:latin typeface="Arial" pitchFamily="34" charset="0"/>
                <a:cs typeface="Arial" pitchFamily="34" charset="0"/>
              </a:rPr>
              <a:t>Release 1</a:t>
            </a:r>
            <a:endParaRPr lang="en-GB" sz="1200" u="none" noProof="0" dirty="0">
              <a:solidFill>
                <a:srgbClr val="000099"/>
              </a:solidFill>
              <a:latin typeface="Arial" pitchFamily="34" charset="0"/>
              <a:cs typeface="Arial" pitchFamily="34" charset="0"/>
            </a:endParaRPr>
          </a:p>
        </p:txBody>
      </p:sp>
      <p:sp>
        <p:nvSpPr>
          <p:cNvPr id="8" name="Text Box 8"/>
          <p:cNvSpPr txBox="1">
            <a:spLocks noChangeArrowheads="1"/>
          </p:cNvSpPr>
          <p:nvPr/>
        </p:nvSpPr>
        <p:spPr bwMode="auto">
          <a:xfrm>
            <a:off x="1285875" y="5989638"/>
            <a:ext cx="3311525" cy="692150"/>
          </a:xfrm>
          <a:prstGeom prst="rect">
            <a:avLst/>
          </a:prstGeom>
          <a:noFill/>
          <a:ln w="9525">
            <a:noFill/>
            <a:miter lim="800000"/>
            <a:headEnd/>
            <a:tailEnd/>
          </a:ln>
          <a:effectLst/>
        </p:spPr>
        <p:txBody>
          <a:bodyPr>
            <a:spAutoFit/>
          </a:bodyPr>
          <a:lstStyle/>
          <a:p>
            <a:pPr algn="ctr">
              <a:defRPr/>
            </a:pPr>
            <a:endParaRPr lang="en-GB" sz="900" u="none" noProof="0" dirty="0" smtClean="0">
              <a:solidFill>
                <a:srgbClr val="000099"/>
              </a:solidFill>
              <a:latin typeface="Tw Cen MT" pitchFamily="34" charset="-18"/>
            </a:endParaRPr>
          </a:p>
          <a:p>
            <a:pPr>
              <a:defRPr/>
            </a:pPr>
            <a:r>
              <a:rPr lang="en-GB" sz="1200" u="none" noProof="0" dirty="0" smtClean="0">
                <a:solidFill>
                  <a:srgbClr val="000099"/>
                </a:solidFill>
                <a:latin typeface="Arial" pitchFamily="34" charset="0"/>
                <a:cs typeface="Arial" pitchFamily="34" charset="0"/>
              </a:rPr>
              <a:t>ECQA Certified Training Material </a:t>
            </a:r>
          </a:p>
          <a:p>
            <a:pPr algn="ctr">
              <a:defRPr/>
            </a:pPr>
            <a:endParaRPr lang="en-GB" sz="600" u="none" noProof="0" dirty="0" smtClean="0">
              <a:solidFill>
                <a:srgbClr val="000099"/>
              </a:solidFill>
              <a:latin typeface="Arial" pitchFamily="34" charset="0"/>
              <a:cs typeface="Arial" pitchFamily="34" charset="0"/>
            </a:endParaRPr>
          </a:p>
          <a:p>
            <a:pPr>
              <a:defRPr/>
            </a:pPr>
            <a:r>
              <a:rPr lang="en-GB" sz="1200" u="none" noProof="0" dirty="0" smtClean="0">
                <a:solidFill>
                  <a:srgbClr val="000099"/>
                </a:solidFill>
                <a:latin typeface="Arial" pitchFamily="34" charset="0"/>
                <a:cs typeface="Arial" pitchFamily="34" charset="0"/>
              </a:rPr>
              <a:t>Authors: I2E Training Material Committee </a:t>
            </a:r>
            <a:endParaRPr lang="en-GB" sz="1200" u="none" noProof="0" dirty="0">
              <a:solidFill>
                <a:srgbClr val="000099"/>
              </a:solidFill>
              <a:latin typeface="Arial" pitchFamily="34" charset="0"/>
              <a:cs typeface="Arial" pitchFamily="34" charset="0"/>
            </a:endParaRPr>
          </a:p>
        </p:txBody>
      </p:sp>
      <p:sp>
        <p:nvSpPr>
          <p:cNvPr id="9" name="Text Box 12"/>
          <p:cNvSpPr txBox="1">
            <a:spLocks noChangeArrowheads="1"/>
          </p:cNvSpPr>
          <p:nvPr userDrawn="1"/>
        </p:nvSpPr>
        <p:spPr bwMode="auto">
          <a:xfrm>
            <a:off x="1835150" y="357188"/>
            <a:ext cx="7058025" cy="954107"/>
          </a:xfrm>
          <a:prstGeom prst="rect">
            <a:avLst/>
          </a:prstGeom>
          <a:noFill/>
          <a:ln w="9525">
            <a:noFill/>
            <a:miter lim="800000"/>
            <a:headEnd/>
            <a:tailEnd/>
          </a:ln>
          <a:effectLst/>
        </p:spPr>
        <p:txBody>
          <a:bodyPr>
            <a:spAutoFit/>
          </a:bodyPr>
          <a:lstStyle/>
          <a:p>
            <a:pPr algn="ctr">
              <a:defRPr/>
            </a:pPr>
            <a:r>
              <a:rPr lang="en-GB" b="1" u="none" noProof="0" dirty="0" smtClean="0">
                <a:solidFill>
                  <a:srgbClr val="000099"/>
                </a:solidFill>
                <a:latin typeface="Arial" pitchFamily="34" charset="0"/>
                <a:cs typeface="Arial" pitchFamily="34" charset="0"/>
              </a:rPr>
              <a:t>ECQA Certified</a:t>
            </a:r>
            <a:br>
              <a:rPr lang="en-GB" b="1" u="none" noProof="0" dirty="0" smtClean="0">
                <a:solidFill>
                  <a:srgbClr val="000099"/>
                </a:solidFill>
                <a:latin typeface="Arial" pitchFamily="34" charset="0"/>
                <a:cs typeface="Arial" pitchFamily="34" charset="0"/>
              </a:rPr>
            </a:br>
            <a:r>
              <a:rPr lang="en-GB" b="1" u="none" baseline="0" noProof="0" dirty="0" err="1" smtClean="0">
                <a:solidFill>
                  <a:srgbClr val="000099"/>
                </a:solidFill>
                <a:latin typeface="Arial" pitchFamily="34" charset="0"/>
                <a:cs typeface="Arial" pitchFamily="34" charset="0"/>
              </a:rPr>
              <a:t>EntreprenEUr</a:t>
            </a:r>
            <a:endParaRPr lang="en-GB" b="1" noProof="0" dirty="0">
              <a:solidFill>
                <a:srgbClr val="000099"/>
              </a:solidFill>
              <a:latin typeface="Arial" pitchFamily="34" charset="0"/>
              <a:cs typeface="Arial" pitchFamily="34" charset="0"/>
            </a:endParaRPr>
          </a:p>
        </p:txBody>
      </p:sp>
      <p:sp>
        <p:nvSpPr>
          <p:cNvPr id="10" name="Rectangle 46"/>
          <p:cNvSpPr>
            <a:spLocks noChangeArrowheads="1"/>
          </p:cNvSpPr>
          <p:nvPr userDrawn="1"/>
        </p:nvSpPr>
        <p:spPr bwMode="auto">
          <a:xfrm>
            <a:off x="0" y="0"/>
            <a:ext cx="1143000" cy="6858000"/>
          </a:xfrm>
          <a:prstGeom prst="rect">
            <a:avLst/>
          </a:prstGeom>
          <a:solidFill>
            <a:srgbClr val="354994"/>
          </a:solidFill>
          <a:ln w="9525">
            <a:noFill/>
            <a:miter lim="800000"/>
            <a:headEnd/>
            <a:tailEnd/>
          </a:ln>
          <a:effectLst/>
        </p:spPr>
        <p:txBody>
          <a:bodyPr wrap="none" anchor="ctr"/>
          <a:lstStyle/>
          <a:p>
            <a:pPr>
              <a:defRPr/>
            </a:pPr>
            <a:endParaRPr lang="fr-FR"/>
          </a:p>
        </p:txBody>
      </p:sp>
      <p:pic>
        <p:nvPicPr>
          <p:cNvPr id="11" name="Picture 58"/>
          <p:cNvPicPr>
            <a:picLocks noChangeAspect="1" noChangeArrowheads="1"/>
          </p:cNvPicPr>
          <p:nvPr userDrawn="1"/>
        </p:nvPicPr>
        <p:blipFill>
          <a:blip r:embed="rId3" cstate="print"/>
          <a:srcRect l="18750" r="6250" b="10257"/>
          <a:stretch>
            <a:fillRect/>
          </a:stretch>
        </p:blipFill>
        <p:spPr bwMode="auto">
          <a:xfrm>
            <a:off x="0" y="6191250"/>
            <a:ext cx="609600" cy="666750"/>
          </a:xfrm>
          <a:prstGeom prst="rect">
            <a:avLst/>
          </a:prstGeom>
          <a:noFill/>
          <a:ln w="9525">
            <a:noFill/>
            <a:miter lim="800000"/>
            <a:headEnd/>
            <a:tailEnd/>
          </a:ln>
        </p:spPr>
      </p:pic>
      <p:pic>
        <p:nvPicPr>
          <p:cNvPr id="12" name="Picture 59"/>
          <p:cNvPicPr>
            <a:picLocks noChangeAspect="1" noChangeArrowheads="1"/>
          </p:cNvPicPr>
          <p:nvPr userDrawn="1"/>
        </p:nvPicPr>
        <p:blipFill>
          <a:blip r:embed="rId3" cstate="print"/>
          <a:srcRect l="28125" r="6250" b="7693"/>
          <a:stretch>
            <a:fillRect/>
          </a:stretch>
        </p:blipFill>
        <p:spPr bwMode="auto">
          <a:xfrm>
            <a:off x="0" y="4343400"/>
            <a:ext cx="533400" cy="685800"/>
          </a:xfrm>
          <a:prstGeom prst="rect">
            <a:avLst/>
          </a:prstGeom>
          <a:noFill/>
          <a:ln w="9525">
            <a:noFill/>
            <a:miter lim="800000"/>
            <a:headEnd/>
            <a:tailEnd/>
          </a:ln>
        </p:spPr>
      </p:pic>
      <p:pic>
        <p:nvPicPr>
          <p:cNvPr id="13" name="Picture 60"/>
          <p:cNvPicPr>
            <a:picLocks noChangeAspect="1" noChangeArrowheads="1"/>
          </p:cNvPicPr>
          <p:nvPr userDrawn="1"/>
        </p:nvPicPr>
        <p:blipFill>
          <a:blip r:embed="rId4" cstate="print"/>
          <a:srcRect b="3786"/>
          <a:stretch>
            <a:fillRect/>
          </a:stretch>
        </p:blipFill>
        <p:spPr bwMode="auto">
          <a:xfrm>
            <a:off x="304800" y="5334000"/>
            <a:ext cx="762000" cy="685800"/>
          </a:xfrm>
          <a:prstGeom prst="rect">
            <a:avLst/>
          </a:prstGeom>
          <a:noFill/>
          <a:ln w="9525">
            <a:noFill/>
            <a:miter lim="800000"/>
            <a:headEnd/>
            <a:tailEnd/>
          </a:ln>
        </p:spPr>
      </p:pic>
      <p:pic>
        <p:nvPicPr>
          <p:cNvPr id="14" name="Picture 11"/>
          <p:cNvPicPr>
            <a:picLocks noChangeAspect="1" noChangeArrowheads="1"/>
          </p:cNvPicPr>
          <p:nvPr userDrawn="1"/>
        </p:nvPicPr>
        <p:blipFill>
          <a:blip r:embed="rId5" cstate="print"/>
          <a:srcRect/>
          <a:stretch>
            <a:fillRect/>
          </a:stretch>
        </p:blipFill>
        <p:spPr bwMode="auto">
          <a:xfrm>
            <a:off x="7391722" y="4997450"/>
            <a:ext cx="1428750" cy="931863"/>
          </a:xfrm>
          <a:prstGeom prst="rect">
            <a:avLst/>
          </a:prstGeom>
          <a:noFill/>
          <a:ln w="9525">
            <a:noFill/>
            <a:miter lim="800000"/>
            <a:headEnd/>
            <a:tailEnd/>
          </a:ln>
        </p:spPr>
      </p:pic>
      <p:sp>
        <p:nvSpPr>
          <p:cNvPr id="15"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sp>
        <p:nvSpPr>
          <p:cNvPr id="372738" name="Rectangle 2"/>
          <p:cNvSpPr>
            <a:spLocks noGrp="1" noChangeArrowheads="1"/>
          </p:cNvSpPr>
          <p:nvPr>
            <p:ph type="subTitle" idx="1"/>
          </p:nvPr>
        </p:nvSpPr>
        <p:spPr>
          <a:xfrm>
            <a:off x="1643042" y="3284538"/>
            <a:ext cx="7000924" cy="1752600"/>
          </a:xfrm>
        </p:spPr>
        <p:txBody>
          <a:bodyPr/>
          <a:lstStyle>
            <a:lvl1pPr marL="0" indent="0" algn="ctr">
              <a:buFontTx/>
              <a:buNone/>
              <a:defRPr b="1"/>
            </a:lvl1pPr>
          </a:lstStyle>
          <a:p>
            <a:r>
              <a:rPr lang="en-US" dirty="0"/>
              <a:t>Click to edit </a:t>
            </a:r>
            <a:r>
              <a:rPr lang="sl-SI" dirty="0"/>
              <a:t>Element</a:t>
            </a:r>
            <a:r>
              <a:rPr lang="en-US" dirty="0"/>
              <a:t> subtitle style</a:t>
            </a:r>
          </a:p>
        </p:txBody>
      </p:sp>
      <p:sp>
        <p:nvSpPr>
          <p:cNvPr id="372741" name="Rectangle 5"/>
          <p:cNvSpPr>
            <a:spLocks noGrp="1" noChangeArrowheads="1"/>
          </p:cNvSpPr>
          <p:nvPr>
            <p:ph type="ctrTitle"/>
          </p:nvPr>
        </p:nvSpPr>
        <p:spPr>
          <a:xfrm>
            <a:off x="1643041" y="1773238"/>
            <a:ext cx="7000925" cy="1470025"/>
          </a:xfrm>
        </p:spPr>
        <p:txBody>
          <a:bodyPr/>
          <a:lstStyle>
            <a:lvl1pPr>
              <a:defRPr sz="3200"/>
            </a:lvl1pPr>
          </a:lstStyle>
          <a:p>
            <a:r>
              <a:rPr lang="sl-SI" dirty="0"/>
              <a:t>CLICK HERE TO ADD UNIT TITLE</a:t>
            </a:r>
            <a:endParaRPr lang="en-US" dirty="0"/>
          </a:p>
        </p:txBody>
      </p:sp>
      <p:pic>
        <p:nvPicPr>
          <p:cNvPr id="18" name="Picture 2" descr="EU_flag_LLP_EN-01"/>
          <p:cNvPicPr>
            <a:picLocks noChangeAspect="1" noChangeArrowheads="1"/>
          </p:cNvPicPr>
          <p:nvPr userDrawn="1"/>
        </p:nvPicPr>
        <p:blipFill>
          <a:blip r:embed="rId6" cstate="print"/>
          <a:srcRect/>
          <a:stretch>
            <a:fillRect/>
          </a:stretch>
        </p:blipFill>
        <p:spPr bwMode="auto">
          <a:xfrm>
            <a:off x="1187624" y="5157192"/>
            <a:ext cx="2088232" cy="815749"/>
          </a:xfrm>
          <a:prstGeom prst="rect">
            <a:avLst/>
          </a:prstGeom>
          <a:noFill/>
          <a:ln w="9525">
            <a:noFill/>
            <a:miter lim="800000"/>
            <a:headEnd/>
            <a:tailEnd/>
          </a:ln>
        </p:spPr>
      </p:pic>
      <p:sp>
        <p:nvSpPr>
          <p:cNvPr id="19" name="Text Box 5"/>
          <p:cNvSpPr txBox="1">
            <a:spLocks noChangeArrowheads="1"/>
          </p:cNvSpPr>
          <p:nvPr userDrawn="1"/>
        </p:nvSpPr>
        <p:spPr bwMode="auto">
          <a:xfrm>
            <a:off x="3347864" y="5169386"/>
            <a:ext cx="3744416" cy="707886"/>
          </a:xfrm>
          <a:prstGeom prst="rect">
            <a:avLst/>
          </a:prstGeom>
          <a:noFill/>
          <a:ln w="9525">
            <a:noFill/>
            <a:miter lim="800000"/>
            <a:headEnd/>
            <a:tailEnd/>
          </a:ln>
        </p:spPr>
        <p:txBody>
          <a:bodyPr wrap="square">
            <a:spAutoFit/>
          </a:bodyPr>
          <a:lstStyle/>
          <a:p>
            <a:pPr algn="ctr"/>
            <a:r>
              <a:rPr lang="en-GB" sz="800" u="none" noProof="0" dirty="0" smtClean="0">
                <a:solidFill>
                  <a:srgbClr val="000099"/>
                </a:solidFill>
                <a:latin typeface="Tw Cen MT" pitchFamily="34" charset="0"/>
              </a:rPr>
              <a:t>The development of this Training Material was partly funded by the EU under</a:t>
            </a:r>
            <a:r>
              <a:rPr lang="en-GB" sz="800" u="none" baseline="0" noProof="0" dirty="0" smtClean="0">
                <a:solidFill>
                  <a:srgbClr val="000099"/>
                </a:solidFill>
                <a:latin typeface="Tw Cen MT" pitchFamily="34" charset="0"/>
              </a:rPr>
              <a:t>: </a:t>
            </a:r>
            <a:r>
              <a:rPr lang="en-GB" sz="800" u="none" noProof="0" dirty="0" smtClean="0">
                <a:solidFill>
                  <a:srgbClr val="000099"/>
                </a:solidFill>
                <a:latin typeface="Tw Cen MT" pitchFamily="34" charset="0"/>
              </a:rPr>
              <a:t>Leonardo da Vinci programme 2012-1-CZ1-LEO05-09679.</a:t>
            </a:r>
          </a:p>
          <a:p>
            <a:pPr algn="ctr"/>
            <a:r>
              <a:rPr lang="en-GB" sz="800" u="none" noProof="0" dirty="0" smtClean="0">
                <a:solidFill>
                  <a:srgbClr val="000099"/>
                </a:solidFill>
                <a:latin typeface="Tw Cen MT" pitchFamily="34" charset="0"/>
              </a:rPr>
              <a:t>This publication reflects the views only of the authors, </a:t>
            </a:r>
            <a:br>
              <a:rPr lang="en-GB" sz="800" u="none" noProof="0" dirty="0" smtClean="0">
                <a:solidFill>
                  <a:srgbClr val="000099"/>
                </a:solidFill>
                <a:latin typeface="Tw Cen MT" pitchFamily="34" charset="0"/>
              </a:rPr>
            </a:br>
            <a:r>
              <a:rPr lang="en-GB" sz="800" u="none" noProof="0" dirty="0" smtClean="0">
                <a:solidFill>
                  <a:srgbClr val="000099"/>
                </a:solidFill>
                <a:latin typeface="Tw Cen MT" pitchFamily="34" charset="0"/>
              </a:rPr>
              <a:t>and the Commission cannot be held responsible for any use which may be made of the information contained therein. </a:t>
            </a:r>
            <a:endParaRPr lang="en-GB" sz="800" u="none" noProof="0" dirty="0">
              <a:solidFill>
                <a:srgbClr val="000099"/>
              </a:solidFill>
              <a:latin typeface="Tw Cen MT" pitchFamily="34" charset="0"/>
            </a:endParaRPr>
          </a:p>
        </p:txBody>
      </p:sp>
      <p:pic>
        <p:nvPicPr>
          <p:cNvPr id="20" name="Image 19" descr="I2E logo - final - png.png"/>
          <p:cNvPicPr>
            <a:picLocks noChangeAspect="1"/>
          </p:cNvPicPr>
          <p:nvPr userDrawn="1"/>
        </p:nvPicPr>
        <p:blipFill>
          <a:blip r:embed="rId7" cstate="print"/>
          <a:stretch>
            <a:fillRect/>
          </a:stretch>
        </p:blipFill>
        <p:spPr>
          <a:xfrm>
            <a:off x="1259632" y="332656"/>
            <a:ext cx="1475656" cy="52599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sz="2400"/>
            </a:lvl2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Nadpis 3"/>
          <p:cNvSpPr>
            <a:spLocks noGrp="1"/>
          </p:cNvSpPr>
          <p:nvPr>
            <p:ph type="title"/>
          </p:nvPr>
        </p:nvSpPr>
        <p:spPr/>
        <p:txBody>
          <a:bodyPr/>
          <a:lstStyle/>
          <a:p>
            <a:r>
              <a:rPr lang="cs-CZ" smtClean="0"/>
              <a:t>Kliknutím lze upravit styl.</a:t>
            </a:r>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3990975"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12875"/>
            <a:ext cx="3992562"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19950" cy="8969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1412875"/>
            <a:ext cx="8135937" cy="4378325"/>
          </a:xfrm>
        </p:spPr>
        <p:txBody>
          <a:bodyPr/>
          <a:lstStyle/>
          <a:p>
            <a:pPr lvl="0"/>
            <a:endParaRPr lang="en-US" noProof="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214438"/>
            <a:ext cx="8135937" cy="457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here for Master-Text format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0691" name="Line 3"/>
          <p:cNvSpPr>
            <a:spLocks noChangeShapeType="1"/>
          </p:cNvSpPr>
          <p:nvPr/>
        </p:nvSpPr>
        <p:spPr bwMode="auto">
          <a:xfrm flipV="1">
            <a:off x="1403350" y="928688"/>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370692" name="Line 4"/>
          <p:cNvSpPr>
            <a:spLocks noChangeShapeType="1"/>
          </p:cNvSpPr>
          <p:nvPr/>
        </p:nvSpPr>
        <p:spPr bwMode="auto">
          <a:xfrm>
            <a:off x="312738" y="5929313"/>
            <a:ext cx="8602662" cy="4762"/>
          </a:xfrm>
          <a:prstGeom prst="line">
            <a:avLst/>
          </a:prstGeom>
          <a:noFill/>
          <a:ln w="38100">
            <a:solidFill>
              <a:srgbClr val="333399"/>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600200" y="0"/>
            <a:ext cx="7219950" cy="896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here for slide title</a:t>
            </a:r>
          </a:p>
        </p:txBody>
      </p:sp>
      <p:sp>
        <p:nvSpPr>
          <p:cNvPr id="370698" name="Text Box 10"/>
          <p:cNvSpPr txBox="1">
            <a:spLocks noChangeArrowheads="1"/>
          </p:cNvSpPr>
          <p:nvPr/>
        </p:nvSpPr>
        <p:spPr bwMode="auto">
          <a:xfrm>
            <a:off x="7429500" y="6215063"/>
            <a:ext cx="1533525" cy="336550"/>
          </a:xfrm>
          <a:prstGeom prst="rect">
            <a:avLst/>
          </a:prstGeom>
          <a:noFill/>
          <a:ln w="9525">
            <a:noFill/>
            <a:miter lim="800000"/>
            <a:headEnd/>
            <a:tailEnd/>
          </a:ln>
          <a:effectLst/>
        </p:spPr>
        <p:txBody>
          <a:bodyPr>
            <a:spAutoFit/>
          </a:bodyPr>
          <a:lstStyle/>
          <a:p>
            <a:pPr algn="r">
              <a:defRPr/>
            </a:pPr>
            <a:r>
              <a:rPr lang="en-GB" sz="1600" b="1" u="none" dirty="0" smtClean="0">
                <a:solidFill>
                  <a:srgbClr val="000099"/>
                </a:solidFill>
                <a:latin typeface="Arial" pitchFamily="34" charset="0"/>
                <a:cs typeface="Arial" pitchFamily="34" charset="0"/>
              </a:rPr>
              <a:t>U2-E1-</a:t>
            </a:r>
            <a:fld id="{A2B06B41-C100-44F4-AC41-83042AE4BCAC}" type="slidenum">
              <a:rPr lang="en-GB" sz="1600" b="1" u="none" smtClean="0">
                <a:solidFill>
                  <a:srgbClr val="000099"/>
                </a:solidFill>
                <a:latin typeface="Arial" pitchFamily="34" charset="0"/>
                <a:cs typeface="Arial" pitchFamily="34" charset="0"/>
              </a:rPr>
              <a:pPr algn="r">
                <a:defRPr/>
              </a:pPr>
              <a:t>‹N›</a:t>
            </a:fld>
            <a:endParaRPr lang="en-GB" sz="1600" b="1" u="none" dirty="0">
              <a:solidFill>
                <a:srgbClr val="000099"/>
              </a:solidFill>
              <a:latin typeface="Arial" pitchFamily="34" charset="0"/>
              <a:cs typeface="Arial" pitchFamily="34" charset="0"/>
            </a:endParaRPr>
          </a:p>
        </p:txBody>
      </p:sp>
      <p:sp>
        <p:nvSpPr>
          <p:cNvPr id="370699" name="Text Box 11"/>
          <p:cNvSpPr txBox="1">
            <a:spLocks noChangeArrowheads="1"/>
          </p:cNvSpPr>
          <p:nvPr/>
        </p:nvSpPr>
        <p:spPr bwMode="auto">
          <a:xfrm>
            <a:off x="1214438" y="6072188"/>
            <a:ext cx="3286125" cy="646112"/>
          </a:xfrm>
          <a:prstGeom prst="rect">
            <a:avLst/>
          </a:prstGeom>
          <a:noFill/>
          <a:ln w="9525">
            <a:noFill/>
            <a:miter lim="800000"/>
            <a:headEnd/>
            <a:tailEnd/>
          </a:ln>
          <a:effectLst/>
        </p:spPr>
        <p:txBody>
          <a:bodyPr>
            <a:spAutoFit/>
          </a:bodyPr>
          <a:lstStyle/>
          <a:p>
            <a:pPr>
              <a:defRPr/>
            </a:pPr>
            <a:r>
              <a:rPr lang="en-GB" sz="1200" u="none" dirty="0" smtClean="0">
                <a:solidFill>
                  <a:srgbClr val="000099"/>
                </a:solidFill>
                <a:latin typeface="Arial" pitchFamily="34" charset="0"/>
                <a:cs typeface="Arial" pitchFamily="34" charset="0"/>
              </a:rPr>
              <a:t>ECQA Certified Training Material</a:t>
            </a:r>
            <a:br>
              <a:rPr lang="en-GB" sz="1200" u="none" dirty="0" smtClean="0">
                <a:solidFill>
                  <a:srgbClr val="000099"/>
                </a:solidFill>
                <a:latin typeface="Arial" pitchFamily="34" charset="0"/>
                <a:cs typeface="Arial" pitchFamily="34" charset="0"/>
              </a:rPr>
            </a:br>
            <a:r>
              <a:rPr lang="en-GB" sz="1200" u="none" dirty="0" smtClean="0">
                <a:solidFill>
                  <a:srgbClr val="000099"/>
                </a:solidFill>
                <a:latin typeface="Arial" pitchFamily="34" charset="0"/>
                <a:cs typeface="Arial" pitchFamily="34" charset="0"/>
              </a:rPr>
              <a:t>Release 1</a:t>
            </a:r>
            <a:endParaRPr lang="en-GB" sz="800" u="none" dirty="0" smtClean="0">
              <a:solidFill>
                <a:srgbClr val="000099"/>
              </a:solidFill>
              <a:latin typeface="Arial" pitchFamily="34" charset="0"/>
              <a:cs typeface="Arial" pitchFamily="34" charset="0"/>
            </a:endParaRPr>
          </a:p>
          <a:p>
            <a:pPr>
              <a:defRPr/>
            </a:pPr>
            <a:r>
              <a:rPr lang="en-GB" sz="1200" u="none" noProof="1" smtClean="0">
                <a:solidFill>
                  <a:srgbClr val="000099"/>
                </a:solidFill>
                <a:latin typeface="Arial" pitchFamily="34" charset="0"/>
                <a:cs typeface="Arial" pitchFamily="34" charset="0"/>
              </a:rPr>
              <a:t>Authors</a:t>
            </a:r>
            <a:r>
              <a:rPr lang="en-GB" sz="1200" u="none" dirty="0" smtClean="0">
                <a:solidFill>
                  <a:srgbClr val="000099"/>
                </a:solidFill>
                <a:latin typeface="Arial" pitchFamily="34" charset="0"/>
                <a:cs typeface="Arial" pitchFamily="34" charset="0"/>
              </a:rPr>
              <a:t>: I2E Training Material Committee </a:t>
            </a:r>
            <a:endParaRPr lang="en-GB" sz="1200" u="none" dirty="0">
              <a:solidFill>
                <a:srgbClr val="000099"/>
              </a:solidFill>
              <a:latin typeface="Arial" pitchFamily="34" charset="0"/>
              <a:cs typeface="Arial" pitchFamily="34" charset="0"/>
            </a:endParaRPr>
          </a:p>
        </p:txBody>
      </p:sp>
      <p:pic>
        <p:nvPicPr>
          <p:cNvPr id="1032" name="Picture 11"/>
          <p:cNvPicPr>
            <a:picLocks noChangeAspect="1" noChangeArrowheads="1"/>
          </p:cNvPicPr>
          <p:nvPr userDrawn="1"/>
        </p:nvPicPr>
        <p:blipFill>
          <a:blip r:embed="rId7" cstate="print"/>
          <a:srcRect/>
          <a:stretch>
            <a:fillRect/>
          </a:stretch>
        </p:blipFill>
        <p:spPr bwMode="auto">
          <a:xfrm>
            <a:off x="47625" y="6000750"/>
            <a:ext cx="1204913" cy="785813"/>
          </a:xfrm>
          <a:prstGeom prst="rect">
            <a:avLst/>
          </a:prstGeom>
          <a:noFill/>
          <a:ln w="9525">
            <a:noFill/>
            <a:miter lim="800000"/>
            <a:headEnd/>
            <a:tailEnd/>
          </a:ln>
        </p:spPr>
      </p:pic>
      <p:sp>
        <p:nvSpPr>
          <p:cNvPr id="9"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pic>
        <p:nvPicPr>
          <p:cNvPr id="12" name="Image 11" descr="I2E logo - final - png.png"/>
          <p:cNvPicPr>
            <a:picLocks noChangeAspect="1"/>
          </p:cNvPicPr>
          <p:nvPr userDrawn="1"/>
        </p:nvPicPr>
        <p:blipFill>
          <a:blip r:embed="rId8" cstate="print"/>
          <a:stretch>
            <a:fillRect/>
          </a:stretch>
        </p:blipFill>
        <p:spPr>
          <a:xfrm>
            <a:off x="72008" y="188640"/>
            <a:ext cx="1475656" cy="525991"/>
          </a:xfrm>
          <a:prstGeom prst="rect">
            <a:avLst/>
          </a:prstGeom>
        </p:spPr>
      </p:pic>
    </p:spTree>
  </p:cSld>
  <p:clrMap bg1="lt1" tx1="dk1" bg2="lt2" tx2="dk2" accent1="accent1" accent2="accent2" accent3="accent3" accent4="accent4" accent5="accent5" accent6="accent6" hlink="hlink" folHlink="folHlink"/>
  <p:sldLayoutIdLst>
    <p:sldLayoutId id="2147484317" r:id="rId1"/>
    <p:sldLayoutId id="2147484313" r:id="rId2"/>
    <p:sldLayoutId id="2147484314" r:id="rId3"/>
    <p:sldLayoutId id="2147484315" r:id="rId4"/>
    <p:sldLayoutId id="2147484316" r:id="rId5"/>
  </p:sldLayoutIdLst>
  <p:hf sldNum="0" hdr="0" ftr="0" dt="0"/>
  <p:txStyles>
    <p:titleStyle>
      <a:lvl1pPr algn="ctr" rtl="0" eaLnBrk="0" fontAlgn="base" hangingPunct="0">
        <a:spcBef>
          <a:spcPct val="0"/>
        </a:spcBef>
        <a:spcAft>
          <a:spcPct val="0"/>
        </a:spcAft>
        <a:defRPr sz="2800">
          <a:solidFill>
            <a:srgbClr val="000099"/>
          </a:solidFill>
          <a:latin typeface="Arial" pitchFamily="34" charset="0"/>
          <a:ea typeface="+mj-ea"/>
          <a:cs typeface="Arial" pitchFamily="34" charset="0"/>
        </a:defRPr>
      </a:lvl1pPr>
      <a:lvl2pPr algn="ctr" rtl="0" eaLnBrk="0" fontAlgn="base" hangingPunct="0">
        <a:spcBef>
          <a:spcPct val="0"/>
        </a:spcBef>
        <a:spcAft>
          <a:spcPct val="0"/>
        </a:spcAft>
        <a:defRPr sz="2800">
          <a:solidFill>
            <a:srgbClr val="000099"/>
          </a:solidFill>
          <a:latin typeface="Arial" charset="0"/>
          <a:cs typeface="Arial" charset="0"/>
        </a:defRPr>
      </a:lvl2pPr>
      <a:lvl3pPr algn="ctr" rtl="0" eaLnBrk="0" fontAlgn="base" hangingPunct="0">
        <a:spcBef>
          <a:spcPct val="0"/>
        </a:spcBef>
        <a:spcAft>
          <a:spcPct val="0"/>
        </a:spcAft>
        <a:defRPr sz="2800">
          <a:solidFill>
            <a:srgbClr val="000099"/>
          </a:solidFill>
          <a:latin typeface="Arial" charset="0"/>
          <a:cs typeface="Arial" charset="0"/>
        </a:defRPr>
      </a:lvl3pPr>
      <a:lvl4pPr algn="ctr" rtl="0" eaLnBrk="0" fontAlgn="base" hangingPunct="0">
        <a:spcBef>
          <a:spcPct val="0"/>
        </a:spcBef>
        <a:spcAft>
          <a:spcPct val="0"/>
        </a:spcAft>
        <a:defRPr sz="2800">
          <a:solidFill>
            <a:srgbClr val="000099"/>
          </a:solidFill>
          <a:latin typeface="Arial" charset="0"/>
          <a:cs typeface="Arial" charset="0"/>
        </a:defRPr>
      </a:lvl4pPr>
      <a:lvl5pPr algn="ctr" rtl="0" eaLnBrk="0" fontAlgn="base" hangingPunct="0">
        <a:spcBef>
          <a:spcPct val="0"/>
        </a:spcBef>
        <a:spcAft>
          <a:spcPct val="0"/>
        </a:spcAft>
        <a:defRPr sz="2800">
          <a:solidFill>
            <a:srgbClr val="000099"/>
          </a:solidFill>
          <a:latin typeface="Arial" charset="0"/>
          <a:cs typeface="Arial" charset="0"/>
        </a:defRPr>
      </a:lvl5pPr>
      <a:lvl6pPr marL="457200" algn="ctr" rtl="0" eaLnBrk="0" fontAlgn="base" hangingPunct="0">
        <a:spcBef>
          <a:spcPct val="0"/>
        </a:spcBef>
        <a:spcAft>
          <a:spcPct val="0"/>
        </a:spcAft>
        <a:defRPr sz="2800" b="1">
          <a:solidFill>
            <a:srgbClr val="000099"/>
          </a:solidFill>
          <a:latin typeface="Tw Cen MT" pitchFamily="34" charset="-18"/>
        </a:defRPr>
      </a:lvl6pPr>
      <a:lvl7pPr marL="914400" algn="ctr" rtl="0" eaLnBrk="0" fontAlgn="base" hangingPunct="0">
        <a:spcBef>
          <a:spcPct val="0"/>
        </a:spcBef>
        <a:spcAft>
          <a:spcPct val="0"/>
        </a:spcAft>
        <a:defRPr sz="2800" b="1">
          <a:solidFill>
            <a:srgbClr val="000099"/>
          </a:solidFill>
          <a:latin typeface="Tw Cen MT" pitchFamily="34" charset="-18"/>
        </a:defRPr>
      </a:lvl7pPr>
      <a:lvl8pPr marL="1371600" algn="ctr" rtl="0" eaLnBrk="0" fontAlgn="base" hangingPunct="0">
        <a:spcBef>
          <a:spcPct val="0"/>
        </a:spcBef>
        <a:spcAft>
          <a:spcPct val="0"/>
        </a:spcAft>
        <a:defRPr sz="2800" b="1">
          <a:solidFill>
            <a:srgbClr val="000099"/>
          </a:solidFill>
          <a:latin typeface="Tw Cen MT" pitchFamily="34" charset="-18"/>
        </a:defRPr>
      </a:lvl8pPr>
      <a:lvl9pPr marL="1828800" algn="ctr" rtl="0" eaLnBrk="0" fontAlgn="base" hangingPunct="0">
        <a:spcBef>
          <a:spcPct val="0"/>
        </a:spcBef>
        <a:spcAft>
          <a:spcPct val="0"/>
        </a:spcAft>
        <a:defRPr sz="2800" b="1">
          <a:solidFill>
            <a:srgbClr val="000099"/>
          </a:solidFill>
          <a:latin typeface="Tw Cen MT" pitchFamily="34" charset="-18"/>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3350" y="1773238"/>
            <a:ext cx="7561263" cy="1470025"/>
          </a:xfrm>
        </p:spPr>
        <p:txBody>
          <a:bodyPr/>
          <a:lstStyle/>
          <a:p>
            <a:pPr marL="533400" indent="-533400" rtl="0"/>
            <a:r>
              <a:rPr lang="it-IT" b="0" i="0" u="none">
                <a:latin typeface="Arial" charset="0"/>
                <a:cs typeface="Arial" charset="0"/>
              </a:rPr>
              <a:t>Unità 2: TRASFERIMENTO DELL’INNOVAZIONE</a:t>
            </a:r>
            <a:r>
              <a:rPr lang="it-IT" sz="2800" dirty="0" smtClean="0">
                <a:latin typeface="Arial" charset="0"/>
                <a:cs typeface="Arial" charset="0"/>
              </a:rPr>
              <a:t/>
            </a:r>
            <a:br>
              <a:rPr lang="it-IT" sz="2800" dirty="0" smtClean="0">
                <a:latin typeface="Arial" charset="0"/>
                <a:cs typeface="Arial" charset="0"/>
              </a:rPr>
            </a:br>
            <a:endParaRPr lang="it-IT" sz="2800" dirty="0" smtClean="0">
              <a:latin typeface="Arial" charset="0"/>
              <a:cs typeface="Arial" charset="0"/>
            </a:endParaRPr>
          </a:p>
        </p:txBody>
      </p:sp>
      <p:sp>
        <p:nvSpPr>
          <p:cNvPr id="3075" name="Rectangle 3"/>
          <p:cNvSpPr>
            <a:spLocks noGrp="1" noChangeArrowheads="1"/>
          </p:cNvSpPr>
          <p:nvPr>
            <p:ph type="subTitle" idx="1"/>
          </p:nvPr>
        </p:nvSpPr>
        <p:spPr>
          <a:xfrm>
            <a:off x="1403350" y="3284538"/>
            <a:ext cx="7489825" cy="1752600"/>
          </a:xfrm>
        </p:spPr>
        <p:txBody>
          <a:bodyPr/>
          <a:lstStyle/>
          <a:p>
            <a:pPr marL="609600" indent="-609600" rtl="0"/>
            <a:r>
              <a:rPr lang="it-IT" b="0" i="0" u="sng">
                <a:latin typeface="Arial" charset="0"/>
                <a:cs typeface="Arial" charset="0"/>
              </a:rPr>
              <a:t>Elemento 1:</a:t>
            </a:r>
            <a:r>
              <a:rPr lang="it-IT" b="0" i="0" u="none">
                <a:latin typeface="Arial" charset="0"/>
                <a:cs typeface="Arial" charset="0"/>
              </a:rPr>
              <a:t> </a:t>
            </a:r>
            <a:r>
              <a:rPr lang="it-IT" altLang="cs-CZ" b="0" dirty="0">
                <a:latin typeface="Arial" charset="0"/>
                <a:cs typeface="Arial" charset="0"/>
              </a:rPr>
              <a:t/>
            </a:r>
            <a:br>
              <a:rPr lang="it-IT" altLang="cs-CZ" b="0" dirty="0">
                <a:latin typeface="Arial" charset="0"/>
                <a:cs typeface="Arial" charset="0"/>
              </a:rPr>
            </a:br>
            <a:r>
              <a:rPr lang="it-IT" b="1" i="0" u="sng">
                <a:latin typeface="Arial" charset="0"/>
                <a:cs typeface="Arial" charset="0"/>
              </a:rPr>
              <a:t>Creare visioni congiunte di prodotti e servizi</a:t>
            </a:r>
            <a:endParaRPr lang="it-IT" dirty="0" smtClean="0">
              <a:latin typeface="Arial" charset="0"/>
              <a:cs typeface="Arial" charset="0"/>
            </a:endParaRPr>
          </a:p>
          <a:p>
            <a:pPr marL="609600" indent="-609600" rtl="0"/>
            <a:endParaRPr lang="it-IT" dirty="0" smtClean="0">
              <a:latin typeface="Arial" charset="0"/>
              <a:cs typeface="Arial" charset="0"/>
            </a:endParaRPr>
          </a:p>
        </p:txBody>
      </p:sp>
    </p:spTree>
  </p:cSld>
  <p:clrMapOvr>
    <a:masterClrMapping/>
  </p:clrMapOvr>
  <p:transition advTm="131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403648" y="0"/>
            <a:ext cx="7740352" cy="896938"/>
          </a:xfrm>
        </p:spPr>
        <p:txBody>
          <a:bodyPr/>
          <a:lstStyle/>
          <a:p>
            <a:pPr rtl="0"/>
            <a:r>
              <a:rPr lang="it-IT" b="0" i="0" u="none" dirty="0">
                <a:latin typeface="Arial" charset="0"/>
                <a:cs typeface="Arial" charset="0"/>
              </a:rPr>
              <a:t>Definizione: Ciclo di vita del prodotto/sistema</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marL="0" indent="0" algn="ctr" rtl="0">
              <a:buNone/>
              <a:defRPr/>
            </a:pPr>
            <a:r>
              <a:rPr lang="it-IT" sz="2400" b="0" i="0" u="sng"/>
              <a:t>La progettazione integrata di prodotti e servizi</a:t>
            </a:r>
            <a:r>
              <a:rPr lang="it-IT" sz="2400" dirty="0"/>
              <a:t/>
            </a:r>
            <a:br>
              <a:rPr lang="it-IT" sz="2400" dirty="0"/>
            </a:br>
            <a:r>
              <a:rPr lang="it-IT" sz="2400" b="0" i="0" u="sng"/>
              <a:t>comprende tutte le fasi che il prodotto/sistema attraversa dall’idea al fine vita e ripristino.</a:t>
            </a:r>
          </a:p>
          <a:p>
            <a:pPr algn="l" rtl="0">
              <a:buFontTx/>
              <a:buNone/>
              <a:defRPr/>
            </a:pPr>
            <a:endParaRPr lang="it-IT" dirty="0" smtClean="0">
              <a:latin typeface="Arial" charset="0"/>
              <a:cs typeface="Arial" charset="0"/>
            </a:endParaRPr>
          </a:p>
        </p:txBody>
      </p:sp>
      <p:pic>
        <p:nvPicPr>
          <p:cNvPr id="4" name="Image 3" descr="Life Cycle Vivotek.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57525" y="2541588"/>
            <a:ext cx="3028950" cy="297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26161196"/>
      </p:ext>
    </p:extLst>
  </p:cSld>
  <p:clrMapOvr>
    <a:masterClrMapping/>
  </p:clrMapOvr>
  <p:transition advTm="9554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691679" y="0"/>
            <a:ext cx="7417395" cy="896938"/>
          </a:xfrm>
        </p:spPr>
        <p:txBody>
          <a:bodyPr/>
          <a:lstStyle/>
          <a:p>
            <a:pPr rtl="0"/>
            <a:r>
              <a:rPr lang="it-IT" b="0" i="0" u="none" dirty="0">
                <a:latin typeface="Arial" charset="0"/>
                <a:cs typeface="Arial" charset="0"/>
              </a:rPr>
              <a:t>Responsabilità estesa dei costi del Produttore</a:t>
            </a:r>
            <a:endParaRPr lang="it-IT" dirty="0" smtClean="0">
              <a:latin typeface="Arial" charset="0"/>
              <a:cs typeface="Arial" charset="0"/>
            </a:endParaRPr>
          </a:p>
        </p:txBody>
      </p:sp>
      <p:sp>
        <p:nvSpPr>
          <p:cNvPr id="5" name="Rectangle 4"/>
          <p:cNvSpPr>
            <a:spLocks noChangeArrowheads="1"/>
          </p:cNvSpPr>
          <p:nvPr/>
        </p:nvSpPr>
        <p:spPr bwMode="auto">
          <a:xfrm>
            <a:off x="341313" y="4259263"/>
            <a:ext cx="7288212" cy="614362"/>
          </a:xfrm>
          <a:prstGeom prst="rect">
            <a:avLst/>
          </a:prstGeom>
          <a:solidFill>
            <a:srgbClr val="FCF305"/>
          </a:solidFill>
          <a:ln w="9525">
            <a:noFill/>
            <a:miter lim="800000"/>
            <a:headEnd/>
            <a:tailEnd/>
          </a:ln>
        </p:spPr>
        <p:txBody>
          <a:bodyPr/>
          <a:lstStyle/>
          <a:p>
            <a:pPr algn="l" rtl="0">
              <a:defRPr/>
            </a:pPr>
            <a:endParaRPr lang="it-IT" u="none">
              <a:latin typeface="+mj-lt"/>
            </a:endParaRPr>
          </a:p>
        </p:txBody>
      </p:sp>
      <p:grpSp>
        <p:nvGrpSpPr>
          <p:cNvPr id="6" name="Group 5"/>
          <p:cNvGrpSpPr>
            <a:grpSpLocks/>
          </p:cNvGrpSpPr>
          <p:nvPr/>
        </p:nvGrpSpPr>
        <p:grpSpPr bwMode="auto">
          <a:xfrm>
            <a:off x="384175" y="4184650"/>
            <a:ext cx="8035925" cy="120650"/>
            <a:chOff x="1008" y="2962"/>
            <a:chExt cx="3769" cy="72"/>
          </a:xfrm>
        </p:grpSpPr>
        <p:sp>
          <p:nvSpPr>
            <p:cNvPr id="7" name="Freeform 6"/>
            <p:cNvSpPr>
              <a:spLocks/>
            </p:cNvSpPr>
            <p:nvPr/>
          </p:nvSpPr>
          <p:spPr bwMode="auto">
            <a:xfrm>
              <a:off x="4641" y="2962"/>
              <a:ext cx="136" cy="72"/>
            </a:xfrm>
            <a:custGeom>
              <a:avLst/>
              <a:gdLst>
                <a:gd name="T0" fmla="*/ 136 w 136"/>
                <a:gd name="T1" fmla="*/ 32 h 72"/>
                <a:gd name="T2" fmla="*/ 0 w 136"/>
                <a:gd name="T3" fmla="*/ 72 h 72"/>
                <a:gd name="T4" fmla="*/ 0 w 136"/>
                <a:gd name="T5" fmla="*/ 32 h 72"/>
                <a:gd name="T6" fmla="*/ 0 w 136"/>
                <a:gd name="T7" fmla="*/ 0 h 72"/>
                <a:gd name="T8" fmla="*/ 136 w 136"/>
                <a:gd name="T9" fmla="*/ 32 h 72"/>
                <a:gd name="T10" fmla="*/ 0 60000 65536"/>
                <a:gd name="T11" fmla="*/ 0 60000 65536"/>
                <a:gd name="T12" fmla="*/ 0 60000 65536"/>
                <a:gd name="T13" fmla="*/ 0 60000 65536"/>
                <a:gd name="T14" fmla="*/ 0 60000 65536"/>
                <a:gd name="T15" fmla="*/ 0 w 136"/>
                <a:gd name="T16" fmla="*/ 0 h 72"/>
                <a:gd name="T17" fmla="*/ 136 w 136"/>
                <a:gd name="T18" fmla="*/ 72 h 72"/>
              </a:gdLst>
              <a:ahLst/>
              <a:cxnLst>
                <a:cxn ang="T10">
                  <a:pos x="T0" y="T1"/>
                </a:cxn>
                <a:cxn ang="T11">
                  <a:pos x="T2" y="T3"/>
                </a:cxn>
                <a:cxn ang="T12">
                  <a:pos x="T4" y="T5"/>
                </a:cxn>
                <a:cxn ang="T13">
                  <a:pos x="T6" y="T7"/>
                </a:cxn>
                <a:cxn ang="T14">
                  <a:pos x="T8" y="T9"/>
                </a:cxn>
              </a:cxnLst>
              <a:rect l="T15" t="T16" r="T17" b="T18"/>
              <a:pathLst>
                <a:path w="136" h="72">
                  <a:moveTo>
                    <a:pt x="136" y="32"/>
                  </a:moveTo>
                  <a:lnTo>
                    <a:pt x="0" y="72"/>
                  </a:lnTo>
                  <a:lnTo>
                    <a:pt x="0" y="32"/>
                  </a:lnTo>
                  <a:lnTo>
                    <a:pt x="0" y="0"/>
                  </a:lnTo>
                  <a:lnTo>
                    <a:pt x="136" y="32"/>
                  </a:lnTo>
                  <a:close/>
                </a:path>
              </a:pathLst>
            </a:custGeom>
            <a:solidFill>
              <a:schemeClr val="bg2"/>
            </a:solidFill>
            <a:ln w="9525">
              <a:solidFill>
                <a:schemeClr val="bg2"/>
              </a:solidFill>
              <a:round/>
              <a:headEnd/>
              <a:tailEnd/>
            </a:ln>
          </p:spPr>
          <p:txBody>
            <a:bodyPr/>
            <a:lstStyle/>
            <a:p>
              <a:pPr algn="l" rtl="0">
                <a:defRPr/>
              </a:pPr>
              <a:endParaRPr lang="it-IT" u="none">
                <a:latin typeface="+mj-lt"/>
              </a:endParaRPr>
            </a:p>
          </p:txBody>
        </p:sp>
        <p:sp>
          <p:nvSpPr>
            <p:cNvPr id="8" name="Line 7"/>
            <p:cNvSpPr>
              <a:spLocks noChangeShapeType="1"/>
            </p:cNvSpPr>
            <p:nvPr/>
          </p:nvSpPr>
          <p:spPr bwMode="auto">
            <a:xfrm>
              <a:off x="1008" y="2994"/>
              <a:ext cx="3633" cy="1"/>
            </a:xfrm>
            <a:prstGeom prst="line">
              <a:avLst/>
            </a:prstGeom>
            <a:noFill/>
            <a:ln w="25400">
              <a:solidFill>
                <a:schemeClr val="bg2"/>
              </a:solidFill>
              <a:round/>
              <a:headEnd/>
              <a:tailEnd/>
            </a:ln>
          </p:spPr>
          <p:txBody>
            <a:bodyPr/>
            <a:lstStyle/>
            <a:p>
              <a:pPr algn="l" rtl="0">
                <a:defRPr/>
              </a:pPr>
              <a:endParaRPr lang="it-IT" u="none">
                <a:latin typeface="+mj-lt"/>
              </a:endParaRPr>
            </a:p>
          </p:txBody>
        </p:sp>
      </p:grpSp>
      <p:grpSp>
        <p:nvGrpSpPr>
          <p:cNvPr id="9" name="Group 8"/>
          <p:cNvGrpSpPr>
            <a:grpSpLocks/>
          </p:cNvGrpSpPr>
          <p:nvPr/>
        </p:nvGrpSpPr>
        <p:grpSpPr bwMode="auto">
          <a:xfrm>
            <a:off x="300038" y="885825"/>
            <a:ext cx="119062" cy="3336925"/>
            <a:chOff x="960" y="759"/>
            <a:chExt cx="64" cy="2227"/>
          </a:xfrm>
        </p:grpSpPr>
        <p:sp>
          <p:nvSpPr>
            <p:cNvPr id="10" name="Freeform 9"/>
            <p:cNvSpPr>
              <a:spLocks/>
            </p:cNvSpPr>
            <p:nvPr/>
          </p:nvSpPr>
          <p:spPr bwMode="auto">
            <a:xfrm>
              <a:off x="960" y="759"/>
              <a:ext cx="64" cy="136"/>
            </a:xfrm>
            <a:custGeom>
              <a:avLst/>
              <a:gdLst>
                <a:gd name="T0" fmla="*/ 32 w 64"/>
                <a:gd name="T1" fmla="*/ 0 h 136"/>
                <a:gd name="T2" fmla="*/ 64 w 64"/>
                <a:gd name="T3" fmla="*/ 136 h 136"/>
                <a:gd name="T4" fmla="*/ 32 w 64"/>
                <a:gd name="T5" fmla="*/ 136 h 136"/>
                <a:gd name="T6" fmla="*/ 0 w 64"/>
                <a:gd name="T7" fmla="*/ 136 h 136"/>
                <a:gd name="T8" fmla="*/ 32 w 64"/>
                <a:gd name="T9" fmla="*/ 0 h 136"/>
                <a:gd name="T10" fmla="*/ 0 60000 65536"/>
                <a:gd name="T11" fmla="*/ 0 60000 65536"/>
                <a:gd name="T12" fmla="*/ 0 60000 65536"/>
                <a:gd name="T13" fmla="*/ 0 60000 65536"/>
                <a:gd name="T14" fmla="*/ 0 60000 65536"/>
                <a:gd name="T15" fmla="*/ 0 w 64"/>
                <a:gd name="T16" fmla="*/ 0 h 136"/>
                <a:gd name="T17" fmla="*/ 64 w 64"/>
                <a:gd name="T18" fmla="*/ 136 h 136"/>
              </a:gdLst>
              <a:ahLst/>
              <a:cxnLst>
                <a:cxn ang="T10">
                  <a:pos x="T0" y="T1"/>
                </a:cxn>
                <a:cxn ang="T11">
                  <a:pos x="T2" y="T3"/>
                </a:cxn>
                <a:cxn ang="T12">
                  <a:pos x="T4" y="T5"/>
                </a:cxn>
                <a:cxn ang="T13">
                  <a:pos x="T6" y="T7"/>
                </a:cxn>
                <a:cxn ang="T14">
                  <a:pos x="T8" y="T9"/>
                </a:cxn>
              </a:cxnLst>
              <a:rect l="T15" t="T16" r="T17" b="T18"/>
              <a:pathLst>
                <a:path w="64" h="136">
                  <a:moveTo>
                    <a:pt x="32" y="0"/>
                  </a:moveTo>
                  <a:lnTo>
                    <a:pt x="64" y="136"/>
                  </a:lnTo>
                  <a:lnTo>
                    <a:pt x="32" y="136"/>
                  </a:lnTo>
                  <a:lnTo>
                    <a:pt x="0" y="136"/>
                  </a:lnTo>
                  <a:lnTo>
                    <a:pt x="32" y="0"/>
                  </a:lnTo>
                  <a:close/>
                </a:path>
              </a:pathLst>
            </a:custGeom>
            <a:solidFill>
              <a:schemeClr val="bg2"/>
            </a:solidFill>
            <a:ln w="9525">
              <a:solidFill>
                <a:schemeClr val="bg2"/>
              </a:solidFill>
              <a:round/>
              <a:headEnd/>
              <a:tailEnd/>
            </a:ln>
          </p:spPr>
          <p:txBody>
            <a:bodyPr/>
            <a:lstStyle/>
            <a:p>
              <a:pPr algn="l" rtl="0">
                <a:defRPr/>
              </a:pPr>
              <a:endParaRPr lang="it-IT" u="none">
                <a:latin typeface="+mj-lt"/>
              </a:endParaRPr>
            </a:p>
          </p:txBody>
        </p:sp>
        <p:sp>
          <p:nvSpPr>
            <p:cNvPr id="11" name="Line 10"/>
            <p:cNvSpPr>
              <a:spLocks noChangeShapeType="1"/>
            </p:cNvSpPr>
            <p:nvPr/>
          </p:nvSpPr>
          <p:spPr bwMode="auto">
            <a:xfrm flipV="1">
              <a:off x="992" y="895"/>
              <a:ext cx="1" cy="2091"/>
            </a:xfrm>
            <a:prstGeom prst="line">
              <a:avLst/>
            </a:prstGeom>
            <a:noFill/>
            <a:ln w="25400">
              <a:solidFill>
                <a:schemeClr val="bg2"/>
              </a:solidFill>
              <a:round/>
              <a:headEnd/>
              <a:tailEnd/>
            </a:ln>
          </p:spPr>
          <p:txBody>
            <a:bodyPr/>
            <a:lstStyle/>
            <a:p>
              <a:pPr algn="l" rtl="0">
                <a:defRPr/>
              </a:pPr>
              <a:endParaRPr lang="it-IT" u="none">
                <a:latin typeface="+mj-lt"/>
              </a:endParaRPr>
            </a:p>
          </p:txBody>
        </p:sp>
      </p:grpSp>
      <p:sp>
        <p:nvSpPr>
          <p:cNvPr id="12" name="Rectangle 11"/>
          <p:cNvSpPr>
            <a:spLocks noChangeArrowheads="1"/>
          </p:cNvSpPr>
          <p:nvPr/>
        </p:nvSpPr>
        <p:spPr bwMode="auto">
          <a:xfrm>
            <a:off x="412750" y="4454525"/>
            <a:ext cx="1044575" cy="184150"/>
          </a:xfrm>
          <a:prstGeom prst="rect">
            <a:avLst/>
          </a:prstGeom>
          <a:noFill/>
          <a:ln w="9525">
            <a:noFill/>
            <a:miter lim="800000"/>
            <a:headEnd/>
            <a:tailEnd/>
          </a:ln>
        </p:spPr>
        <p:txBody>
          <a:bodyPr wrap="none" lIns="0" tIns="0" rIns="0" bIns="0">
            <a:spAutoFit/>
          </a:bodyPr>
          <a:lstStyle/>
          <a:p>
            <a:pPr algn="l" rtl="0">
              <a:defRPr/>
            </a:pPr>
            <a:r>
              <a:rPr lang="it-IT" sz="1200" b="1" i="0" u="none">
                <a:solidFill>
                  <a:srgbClr val="000000"/>
                </a:solidFill>
                <a:latin typeface="+mj-lt"/>
              </a:rPr>
              <a:t>Specifiche</a:t>
            </a:r>
            <a:endParaRPr lang="it-IT" sz="1200" b="1" u="none" dirty="0">
              <a:latin typeface="+mj-lt"/>
            </a:endParaRPr>
          </a:p>
        </p:txBody>
      </p:sp>
      <p:sp>
        <p:nvSpPr>
          <p:cNvPr id="13" name="Rectangle 12"/>
          <p:cNvSpPr>
            <a:spLocks noChangeArrowheads="1"/>
          </p:cNvSpPr>
          <p:nvPr/>
        </p:nvSpPr>
        <p:spPr bwMode="auto">
          <a:xfrm>
            <a:off x="1873250" y="4454525"/>
            <a:ext cx="428625" cy="184150"/>
          </a:xfrm>
          <a:prstGeom prst="rect">
            <a:avLst/>
          </a:prstGeom>
          <a:noFill/>
          <a:ln w="9525">
            <a:noFill/>
            <a:miter lim="800000"/>
            <a:headEnd/>
            <a:tailEnd/>
          </a:ln>
        </p:spPr>
        <p:txBody>
          <a:bodyPr wrap="none" lIns="0" tIns="0" rIns="0" bIns="0">
            <a:spAutoFit/>
          </a:bodyPr>
          <a:lstStyle/>
          <a:p>
            <a:pPr algn="l" rtl="0">
              <a:defRPr/>
            </a:pPr>
            <a:r>
              <a:rPr lang="it-IT" sz="1200" b="1" i="0" u="none">
                <a:solidFill>
                  <a:srgbClr val="000000"/>
                </a:solidFill>
                <a:latin typeface="+mj-lt"/>
              </a:rPr>
              <a:t>Studio</a:t>
            </a:r>
            <a:endParaRPr lang="it-IT" sz="1200" b="1" u="none" dirty="0">
              <a:latin typeface="+mj-lt"/>
            </a:endParaRPr>
          </a:p>
        </p:txBody>
      </p:sp>
      <p:sp>
        <p:nvSpPr>
          <p:cNvPr id="14" name="Rectangle 13"/>
          <p:cNvSpPr>
            <a:spLocks noChangeArrowheads="1"/>
          </p:cNvSpPr>
          <p:nvPr/>
        </p:nvSpPr>
        <p:spPr bwMode="auto">
          <a:xfrm>
            <a:off x="2805113" y="4454525"/>
            <a:ext cx="965200" cy="184150"/>
          </a:xfrm>
          <a:prstGeom prst="rect">
            <a:avLst/>
          </a:prstGeom>
          <a:noFill/>
          <a:ln w="9525">
            <a:noFill/>
            <a:miter lim="800000"/>
            <a:headEnd/>
            <a:tailEnd/>
          </a:ln>
        </p:spPr>
        <p:txBody>
          <a:bodyPr wrap="none" lIns="0" tIns="0" rIns="0" bIns="0">
            <a:spAutoFit/>
          </a:bodyPr>
          <a:lstStyle/>
          <a:p>
            <a:pPr algn="l" rtl="0">
              <a:defRPr/>
            </a:pPr>
            <a:r>
              <a:rPr lang="it-IT" sz="1200" b="1" i="0" u="none">
                <a:solidFill>
                  <a:srgbClr val="000000"/>
                </a:solidFill>
                <a:latin typeface="+mj-lt"/>
              </a:rPr>
              <a:t>Sviluppo</a:t>
            </a:r>
            <a:endParaRPr lang="it-IT" sz="1200" b="1" u="none" dirty="0">
              <a:latin typeface="+mj-lt"/>
            </a:endParaRPr>
          </a:p>
        </p:txBody>
      </p:sp>
      <p:sp>
        <p:nvSpPr>
          <p:cNvPr id="15" name="Rectangle 14"/>
          <p:cNvSpPr>
            <a:spLocks noChangeArrowheads="1"/>
          </p:cNvSpPr>
          <p:nvPr/>
        </p:nvSpPr>
        <p:spPr bwMode="auto">
          <a:xfrm>
            <a:off x="4164013" y="4454525"/>
            <a:ext cx="1060450" cy="184150"/>
          </a:xfrm>
          <a:prstGeom prst="rect">
            <a:avLst/>
          </a:prstGeom>
          <a:noFill/>
          <a:ln w="9525">
            <a:noFill/>
            <a:miter lim="800000"/>
            <a:headEnd/>
            <a:tailEnd/>
          </a:ln>
        </p:spPr>
        <p:txBody>
          <a:bodyPr wrap="none" lIns="0" tIns="0" rIns="0" bIns="0">
            <a:spAutoFit/>
          </a:bodyPr>
          <a:lstStyle/>
          <a:p>
            <a:pPr algn="l" rtl="0">
              <a:defRPr/>
            </a:pPr>
            <a:r>
              <a:rPr lang="it-IT" sz="1200" b="1" i="0" u="none">
                <a:solidFill>
                  <a:srgbClr val="000000"/>
                </a:solidFill>
                <a:latin typeface="+mj-lt"/>
              </a:rPr>
              <a:t>Produzione</a:t>
            </a:r>
            <a:endParaRPr lang="it-IT" sz="1200" b="1" u="none" dirty="0">
              <a:latin typeface="+mj-lt"/>
            </a:endParaRPr>
          </a:p>
        </p:txBody>
      </p:sp>
      <p:sp>
        <p:nvSpPr>
          <p:cNvPr id="16" name="Rectangle 15"/>
          <p:cNvSpPr>
            <a:spLocks noChangeArrowheads="1"/>
          </p:cNvSpPr>
          <p:nvPr/>
        </p:nvSpPr>
        <p:spPr bwMode="auto">
          <a:xfrm>
            <a:off x="5680075" y="4454525"/>
            <a:ext cx="279400" cy="184150"/>
          </a:xfrm>
          <a:prstGeom prst="rect">
            <a:avLst/>
          </a:prstGeom>
          <a:noFill/>
          <a:ln w="9525">
            <a:noFill/>
            <a:miter lim="800000"/>
            <a:headEnd/>
            <a:tailEnd/>
          </a:ln>
        </p:spPr>
        <p:txBody>
          <a:bodyPr wrap="none" lIns="0" tIns="0" rIns="0" bIns="0">
            <a:spAutoFit/>
          </a:bodyPr>
          <a:lstStyle/>
          <a:p>
            <a:pPr algn="l" rtl="0">
              <a:defRPr/>
            </a:pPr>
            <a:r>
              <a:rPr lang="it-IT" sz="1200" b="1" i="0" u="none">
                <a:solidFill>
                  <a:srgbClr val="000000"/>
                </a:solidFill>
                <a:latin typeface="+mj-lt"/>
              </a:rPr>
              <a:t>Utilizzo</a:t>
            </a:r>
            <a:endParaRPr lang="it-IT" sz="1200" b="1" u="none" dirty="0">
              <a:latin typeface="+mj-lt"/>
            </a:endParaRPr>
          </a:p>
        </p:txBody>
      </p:sp>
      <p:sp>
        <p:nvSpPr>
          <p:cNvPr id="17" name="Line 16"/>
          <p:cNvSpPr>
            <a:spLocks noChangeShapeType="1"/>
          </p:cNvSpPr>
          <p:nvPr/>
        </p:nvSpPr>
        <p:spPr bwMode="auto">
          <a:xfrm>
            <a:off x="2600325" y="1162050"/>
            <a:ext cx="28575" cy="3676650"/>
          </a:xfrm>
          <a:prstGeom prst="line">
            <a:avLst/>
          </a:prstGeom>
          <a:noFill/>
          <a:ln w="12700">
            <a:solidFill>
              <a:srgbClr val="000000"/>
            </a:solidFill>
            <a:round/>
            <a:headEnd/>
            <a:tailEnd/>
          </a:ln>
        </p:spPr>
        <p:txBody>
          <a:bodyPr/>
          <a:lstStyle/>
          <a:p>
            <a:pPr algn="l" rtl="0">
              <a:defRPr/>
            </a:pPr>
            <a:endParaRPr lang="it-IT" u="none">
              <a:latin typeface="+mj-lt"/>
            </a:endParaRPr>
          </a:p>
        </p:txBody>
      </p:sp>
      <p:sp>
        <p:nvSpPr>
          <p:cNvPr id="18" name="Line 17"/>
          <p:cNvSpPr>
            <a:spLocks noChangeShapeType="1"/>
          </p:cNvSpPr>
          <p:nvPr/>
        </p:nvSpPr>
        <p:spPr bwMode="auto">
          <a:xfrm flipH="1">
            <a:off x="6381750" y="1162050"/>
            <a:ext cx="9525" cy="3733800"/>
          </a:xfrm>
          <a:prstGeom prst="line">
            <a:avLst/>
          </a:prstGeom>
          <a:noFill/>
          <a:ln w="12700">
            <a:solidFill>
              <a:srgbClr val="000000"/>
            </a:solidFill>
            <a:round/>
            <a:headEnd/>
            <a:tailEnd/>
          </a:ln>
        </p:spPr>
        <p:txBody>
          <a:bodyPr/>
          <a:lstStyle/>
          <a:p>
            <a:pPr algn="l" rtl="0">
              <a:defRPr/>
            </a:pPr>
            <a:endParaRPr lang="it-IT" u="none">
              <a:latin typeface="+mj-lt"/>
            </a:endParaRPr>
          </a:p>
        </p:txBody>
      </p:sp>
      <p:sp>
        <p:nvSpPr>
          <p:cNvPr id="19" name="Rectangle 23"/>
          <p:cNvSpPr>
            <a:spLocks noChangeArrowheads="1"/>
          </p:cNvSpPr>
          <p:nvPr/>
        </p:nvSpPr>
        <p:spPr bwMode="auto">
          <a:xfrm>
            <a:off x="8305800" y="4318000"/>
            <a:ext cx="423863" cy="246063"/>
          </a:xfrm>
          <a:prstGeom prst="rect">
            <a:avLst/>
          </a:prstGeom>
          <a:noFill/>
          <a:ln w="9525">
            <a:noFill/>
            <a:miter lim="800000"/>
            <a:headEnd/>
            <a:tailEnd/>
          </a:ln>
        </p:spPr>
        <p:txBody>
          <a:bodyPr wrap="none" lIns="0" tIns="0" rIns="0" bIns="0">
            <a:spAutoFit/>
          </a:bodyPr>
          <a:lstStyle/>
          <a:p>
            <a:pPr algn="l" rtl="0">
              <a:defRPr/>
            </a:pPr>
            <a:r>
              <a:rPr lang="it-IT" sz="1600" b="1" i="1" u="none">
                <a:solidFill>
                  <a:schemeClr val="bg2"/>
                </a:solidFill>
                <a:latin typeface="+mj-lt"/>
              </a:rPr>
              <a:t>tempo</a:t>
            </a:r>
            <a:endParaRPr lang="it-IT" sz="1600" b="1" u="none" dirty="0">
              <a:solidFill>
                <a:schemeClr val="bg2"/>
              </a:solidFill>
              <a:latin typeface="+mj-lt"/>
            </a:endParaRPr>
          </a:p>
        </p:txBody>
      </p:sp>
      <p:sp>
        <p:nvSpPr>
          <p:cNvPr id="20" name="Rectangle 24"/>
          <p:cNvSpPr>
            <a:spLocks noChangeArrowheads="1"/>
          </p:cNvSpPr>
          <p:nvPr/>
        </p:nvSpPr>
        <p:spPr bwMode="auto">
          <a:xfrm>
            <a:off x="468313" y="838200"/>
            <a:ext cx="776287" cy="246063"/>
          </a:xfrm>
          <a:prstGeom prst="rect">
            <a:avLst/>
          </a:prstGeom>
          <a:noFill/>
          <a:ln w="9525">
            <a:noFill/>
            <a:miter lim="800000"/>
            <a:headEnd/>
            <a:tailEnd/>
          </a:ln>
        </p:spPr>
        <p:txBody>
          <a:bodyPr wrap="none" lIns="0" tIns="0" rIns="0" bIns="0">
            <a:spAutoFit/>
          </a:bodyPr>
          <a:lstStyle/>
          <a:p>
            <a:pPr algn="l" rtl="0">
              <a:defRPr/>
            </a:pPr>
            <a:r>
              <a:rPr lang="it-IT" sz="1600" b="1" i="1" u="none">
                <a:solidFill>
                  <a:schemeClr val="bg2"/>
                </a:solidFill>
                <a:latin typeface="+mj-lt"/>
              </a:rPr>
              <a:t>% costi</a:t>
            </a:r>
            <a:endParaRPr lang="it-IT" sz="1600" b="1" u="none" dirty="0">
              <a:solidFill>
                <a:schemeClr val="bg2"/>
              </a:solidFill>
              <a:latin typeface="+mj-lt"/>
            </a:endParaRPr>
          </a:p>
        </p:txBody>
      </p:sp>
      <p:grpSp>
        <p:nvGrpSpPr>
          <p:cNvPr id="21" name="Group 30"/>
          <p:cNvGrpSpPr>
            <a:grpSpLocks/>
          </p:cNvGrpSpPr>
          <p:nvPr/>
        </p:nvGrpSpPr>
        <p:grpSpPr bwMode="auto">
          <a:xfrm>
            <a:off x="355600" y="1303338"/>
            <a:ext cx="7188200" cy="2946400"/>
            <a:chOff x="1000" y="911"/>
            <a:chExt cx="3442" cy="1835"/>
          </a:xfrm>
        </p:grpSpPr>
        <p:sp>
          <p:nvSpPr>
            <p:cNvPr id="22" name="Arc 31"/>
            <p:cNvSpPr>
              <a:spLocks/>
            </p:cNvSpPr>
            <p:nvPr/>
          </p:nvSpPr>
          <p:spPr bwMode="auto">
            <a:xfrm>
              <a:off x="1000" y="926"/>
              <a:ext cx="3442" cy="18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noFill/>
            <a:ln w="25400">
              <a:solidFill>
                <a:schemeClr val="accent1"/>
              </a:solidFill>
              <a:round/>
              <a:headEnd/>
              <a:tailEnd/>
            </a:ln>
          </p:spPr>
          <p:txBody>
            <a:bodyPr/>
            <a:lstStyle/>
            <a:p>
              <a:pPr algn="l" rtl="0">
                <a:defRPr/>
              </a:pPr>
              <a:endParaRPr lang="it-IT" u="none">
                <a:latin typeface="+mj-lt"/>
              </a:endParaRPr>
            </a:p>
          </p:txBody>
        </p:sp>
        <p:sp>
          <p:nvSpPr>
            <p:cNvPr id="23" name="Rectangle 32"/>
            <p:cNvSpPr>
              <a:spLocks noChangeArrowheads="1"/>
            </p:cNvSpPr>
            <p:nvPr/>
          </p:nvSpPr>
          <p:spPr bwMode="auto">
            <a:xfrm>
              <a:off x="1363" y="1585"/>
              <a:ext cx="197" cy="134"/>
            </a:xfrm>
            <a:prstGeom prst="rect">
              <a:avLst/>
            </a:prstGeom>
            <a:noFill/>
            <a:ln w="9525">
              <a:noFill/>
              <a:miter lim="800000"/>
              <a:headEnd/>
              <a:tailEnd/>
            </a:ln>
          </p:spPr>
          <p:txBody>
            <a:bodyPr wrap="none" lIns="0" tIns="0" rIns="0" bIns="0">
              <a:spAutoFit/>
            </a:bodyPr>
            <a:lstStyle/>
            <a:p>
              <a:pPr algn="l" rtl="0">
                <a:defRPr/>
              </a:pPr>
              <a:r>
                <a:rPr lang="it-IT" sz="1600" b="1" i="0" u="none">
                  <a:solidFill>
                    <a:schemeClr val="bg2"/>
                  </a:solidFill>
                  <a:latin typeface="+mj-lt"/>
                </a:rPr>
                <a:t>70%</a:t>
              </a:r>
            </a:p>
          </p:txBody>
        </p:sp>
        <p:sp>
          <p:nvSpPr>
            <p:cNvPr id="24" name="Rectangle 33"/>
            <p:cNvSpPr>
              <a:spLocks noChangeArrowheads="1"/>
            </p:cNvSpPr>
            <p:nvPr/>
          </p:nvSpPr>
          <p:spPr bwMode="auto">
            <a:xfrm>
              <a:off x="1878" y="1250"/>
              <a:ext cx="197" cy="153"/>
            </a:xfrm>
            <a:prstGeom prst="rect">
              <a:avLst/>
            </a:prstGeom>
            <a:noFill/>
            <a:ln w="9525">
              <a:noFill/>
              <a:miter lim="800000"/>
              <a:headEnd/>
              <a:tailEnd/>
            </a:ln>
          </p:spPr>
          <p:txBody>
            <a:bodyPr wrap="none" lIns="0" tIns="0" rIns="0" bIns="0">
              <a:spAutoFit/>
            </a:bodyPr>
            <a:lstStyle/>
            <a:p>
              <a:pPr algn="l" rtl="0">
                <a:defRPr/>
              </a:pPr>
              <a:r>
                <a:rPr lang="it-IT" sz="1600" b="1" i="0" u="none">
                  <a:solidFill>
                    <a:schemeClr val="bg2"/>
                  </a:solidFill>
                  <a:latin typeface="+mj-lt"/>
                </a:rPr>
                <a:t>80%</a:t>
              </a:r>
            </a:p>
          </p:txBody>
        </p:sp>
        <p:sp>
          <p:nvSpPr>
            <p:cNvPr id="25" name="Rectangle 34"/>
            <p:cNvSpPr>
              <a:spLocks noChangeArrowheads="1"/>
            </p:cNvSpPr>
            <p:nvPr/>
          </p:nvSpPr>
          <p:spPr bwMode="auto">
            <a:xfrm>
              <a:off x="2830" y="911"/>
              <a:ext cx="198" cy="153"/>
            </a:xfrm>
            <a:prstGeom prst="rect">
              <a:avLst/>
            </a:prstGeom>
            <a:noFill/>
            <a:ln w="9525">
              <a:noFill/>
              <a:miter lim="800000"/>
              <a:headEnd/>
              <a:tailEnd/>
            </a:ln>
          </p:spPr>
          <p:txBody>
            <a:bodyPr wrap="none" lIns="0" tIns="0" rIns="0" bIns="0">
              <a:spAutoFit/>
            </a:bodyPr>
            <a:lstStyle/>
            <a:p>
              <a:pPr algn="l" rtl="0">
                <a:defRPr/>
              </a:pPr>
              <a:r>
                <a:rPr lang="it-IT" sz="1600" b="1" i="0" u="none">
                  <a:solidFill>
                    <a:schemeClr val="bg2"/>
                  </a:solidFill>
                  <a:latin typeface="+mj-lt"/>
                </a:rPr>
                <a:t>95%</a:t>
              </a:r>
            </a:p>
          </p:txBody>
        </p:sp>
        <p:sp>
          <p:nvSpPr>
            <p:cNvPr id="26" name="Rectangle 35"/>
            <p:cNvSpPr>
              <a:spLocks noChangeArrowheads="1"/>
            </p:cNvSpPr>
            <p:nvPr/>
          </p:nvSpPr>
          <p:spPr bwMode="auto">
            <a:xfrm>
              <a:off x="2237" y="1358"/>
              <a:ext cx="441" cy="307"/>
            </a:xfrm>
            <a:prstGeom prst="rect">
              <a:avLst/>
            </a:prstGeom>
            <a:noFill/>
            <a:ln w="9525">
              <a:noFill/>
              <a:miter lim="800000"/>
              <a:headEnd/>
              <a:tailEnd/>
            </a:ln>
          </p:spPr>
          <p:txBody>
            <a:bodyPr wrap="none" lIns="0" tIns="0" rIns="0" bIns="0">
              <a:spAutoFit/>
            </a:bodyPr>
            <a:lstStyle/>
            <a:p>
              <a:pPr algn="ctr" rtl="0">
                <a:defRPr/>
              </a:pPr>
              <a:r>
                <a:rPr lang="it-IT" sz="1600" b="1" i="0" u="none">
                  <a:solidFill>
                    <a:schemeClr val="accent1"/>
                  </a:solidFill>
                  <a:latin typeface="+mj-lt"/>
                </a:rPr>
                <a:t>costi</a:t>
              </a:r>
              <a:r>
                <a:rPr lang="it-IT" sz="1600" b="0" i="0" u="none">
                  <a:solidFill>
                    <a:schemeClr val="accent1"/>
                  </a:solidFill>
                  <a:latin typeface="+mj-lt"/>
                </a:rPr>
                <a:t> </a:t>
              </a:r>
            </a:p>
            <a:p>
              <a:pPr algn="ctr" rtl="0">
                <a:defRPr/>
              </a:pPr>
              <a:r>
                <a:rPr lang="it-IT" sz="1600" b="1" i="0" u="none">
                  <a:solidFill>
                    <a:schemeClr val="accent1"/>
                  </a:solidFill>
                  <a:latin typeface="+mj-lt"/>
                </a:rPr>
                <a:t>fissati</a:t>
              </a:r>
            </a:p>
          </p:txBody>
        </p:sp>
      </p:grpSp>
      <p:sp>
        <p:nvSpPr>
          <p:cNvPr id="27" name="Freeform 36"/>
          <p:cNvSpPr>
            <a:spLocks/>
          </p:cNvSpPr>
          <p:nvPr/>
        </p:nvSpPr>
        <p:spPr bwMode="auto">
          <a:xfrm>
            <a:off x="336550" y="1292225"/>
            <a:ext cx="7264400" cy="2927350"/>
          </a:xfrm>
          <a:custGeom>
            <a:avLst/>
            <a:gdLst>
              <a:gd name="T0" fmla="*/ 0 w 3448"/>
              <a:gd name="T1" fmla="*/ 2147483647 h 1824"/>
              <a:gd name="T2" fmla="*/ 2147483647 w 3448"/>
              <a:gd name="T3" fmla="*/ 2147483647 h 1824"/>
              <a:gd name="T4" fmla="*/ 2147483647 w 3448"/>
              <a:gd name="T5" fmla="*/ 2147483647 h 1824"/>
              <a:gd name="T6" fmla="*/ 2147483647 w 3448"/>
              <a:gd name="T7" fmla="*/ 2147483647 h 1824"/>
              <a:gd name="T8" fmla="*/ 2147483647 w 3448"/>
              <a:gd name="T9" fmla="*/ 0 h 1824"/>
              <a:gd name="T10" fmla="*/ 0 60000 65536"/>
              <a:gd name="T11" fmla="*/ 0 60000 65536"/>
              <a:gd name="T12" fmla="*/ 0 60000 65536"/>
              <a:gd name="T13" fmla="*/ 0 60000 65536"/>
              <a:gd name="T14" fmla="*/ 0 60000 65536"/>
              <a:gd name="T15" fmla="*/ 0 w 3448"/>
              <a:gd name="T16" fmla="*/ 0 h 1824"/>
              <a:gd name="T17" fmla="*/ 3448 w 3448"/>
              <a:gd name="T18" fmla="*/ 1824 h 1824"/>
            </a:gdLst>
            <a:ahLst/>
            <a:cxnLst>
              <a:cxn ang="T10">
                <a:pos x="T0" y="T1"/>
              </a:cxn>
              <a:cxn ang="T11">
                <a:pos x="T2" y="T3"/>
              </a:cxn>
              <a:cxn ang="T12">
                <a:pos x="T4" y="T5"/>
              </a:cxn>
              <a:cxn ang="T13">
                <a:pos x="T6" y="T7"/>
              </a:cxn>
              <a:cxn ang="T14">
                <a:pos x="T8" y="T9"/>
              </a:cxn>
            </a:cxnLst>
            <a:rect l="T15" t="T16" r="T17" b="T18"/>
            <a:pathLst>
              <a:path w="3448" h="1824">
                <a:moveTo>
                  <a:pt x="0" y="1824"/>
                </a:moveTo>
                <a:cubicBezTo>
                  <a:pt x="223" y="1813"/>
                  <a:pt x="995" y="1812"/>
                  <a:pt x="1336" y="1760"/>
                </a:cubicBezTo>
                <a:cubicBezTo>
                  <a:pt x="1677" y="1708"/>
                  <a:pt x="1815" y="1759"/>
                  <a:pt x="2048" y="1512"/>
                </a:cubicBezTo>
                <a:cubicBezTo>
                  <a:pt x="2281" y="1265"/>
                  <a:pt x="2503" y="532"/>
                  <a:pt x="2736" y="280"/>
                </a:cubicBezTo>
                <a:cubicBezTo>
                  <a:pt x="2969" y="28"/>
                  <a:pt x="3300" y="58"/>
                  <a:pt x="3448" y="0"/>
                </a:cubicBezTo>
              </a:path>
            </a:pathLst>
          </a:custGeom>
          <a:noFill/>
          <a:ln w="28575" cap="flat" cmpd="sng">
            <a:solidFill>
              <a:srgbClr val="FF0000"/>
            </a:solidFill>
            <a:prstDash val="solid"/>
            <a:round/>
            <a:headEnd/>
            <a:tailEnd/>
          </a:ln>
        </p:spPr>
        <p:txBody>
          <a:bodyPr wrap="none" anchor="ctr"/>
          <a:lstStyle/>
          <a:p>
            <a:pPr algn="l" rtl="0">
              <a:defRPr/>
            </a:pPr>
            <a:endParaRPr lang="it-IT" u="none">
              <a:latin typeface="+mj-lt"/>
            </a:endParaRPr>
          </a:p>
        </p:txBody>
      </p:sp>
      <p:sp>
        <p:nvSpPr>
          <p:cNvPr id="28" name="Line 37"/>
          <p:cNvSpPr>
            <a:spLocks noChangeShapeType="1"/>
          </p:cNvSpPr>
          <p:nvPr/>
        </p:nvSpPr>
        <p:spPr bwMode="auto">
          <a:xfrm>
            <a:off x="1552575" y="1162050"/>
            <a:ext cx="0" cy="3687763"/>
          </a:xfrm>
          <a:prstGeom prst="line">
            <a:avLst/>
          </a:prstGeom>
          <a:noFill/>
          <a:ln w="12700">
            <a:solidFill>
              <a:srgbClr val="000000"/>
            </a:solidFill>
            <a:round/>
            <a:headEnd/>
            <a:tailEnd/>
          </a:ln>
        </p:spPr>
        <p:txBody>
          <a:bodyPr/>
          <a:lstStyle/>
          <a:p>
            <a:pPr algn="l" rtl="0">
              <a:defRPr/>
            </a:pPr>
            <a:endParaRPr lang="it-IT" u="none">
              <a:latin typeface="+mj-lt"/>
            </a:endParaRPr>
          </a:p>
        </p:txBody>
      </p:sp>
      <p:sp>
        <p:nvSpPr>
          <p:cNvPr id="29" name="Line 38"/>
          <p:cNvSpPr>
            <a:spLocks noChangeShapeType="1"/>
          </p:cNvSpPr>
          <p:nvPr/>
        </p:nvSpPr>
        <p:spPr bwMode="auto">
          <a:xfrm flipH="1">
            <a:off x="4044950" y="1162050"/>
            <a:ext cx="3175" cy="3689350"/>
          </a:xfrm>
          <a:prstGeom prst="line">
            <a:avLst/>
          </a:prstGeom>
          <a:noFill/>
          <a:ln w="12700">
            <a:solidFill>
              <a:srgbClr val="000000"/>
            </a:solidFill>
            <a:round/>
            <a:headEnd/>
            <a:tailEnd/>
          </a:ln>
        </p:spPr>
        <p:txBody>
          <a:bodyPr/>
          <a:lstStyle/>
          <a:p>
            <a:pPr algn="l" rtl="0">
              <a:defRPr/>
            </a:pPr>
            <a:endParaRPr lang="it-IT" u="none">
              <a:latin typeface="+mj-lt"/>
            </a:endParaRPr>
          </a:p>
        </p:txBody>
      </p:sp>
      <p:sp>
        <p:nvSpPr>
          <p:cNvPr id="30" name="Line 39"/>
          <p:cNvSpPr>
            <a:spLocks noChangeShapeType="1"/>
          </p:cNvSpPr>
          <p:nvPr/>
        </p:nvSpPr>
        <p:spPr bwMode="auto">
          <a:xfrm>
            <a:off x="5324475" y="1162050"/>
            <a:ext cx="9525" cy="3695700"/>
          </a:xfrm>
          <a:prstGeom prst="line">
            <a:avLst/>
          </a:prstGeom>
          <a:noFill/>
          <a:ln w="12700">
            <a:solidFill>
              <a:srgbClr val="000000"/>
            </a:solidFill>
            <a:round/>
            <a:headEnd/>
            <a:tailEnd/>
          </a:ln>
        </p:spPr>
        <p:txBody>
          <a:bodyPr/>
          <a:lstStyle/>
          <a:p>
            <a:pPr algn="l" rtl="0">
              <a:defRPr/>
            </a:pPr>
            <a:endParaRPr lang="it-IT" u="none">
              <a:latin typeface="+mj-lt"/>
            </a:endParaRPr>
          </a:p>
        </p:txBody>
      </p:sp>
      <p:sp>
        <p:nvSpPr>
          <p:cNvPr id="31" name="Rectangle 15"/>
          <p:cNvSpPr>
            <a:spLocks noChangeArrowheads="1"/>
          </p:cNvSpPr>
          <p:nvPr/>
        </p:nvSpPr>
        <p:spPr bwMode="auto">
          <a:xfrm>
            <a:off x="6642100" y="4454525"/>
            <a:ext cx="796925" cy="184150"/>
          </a:xfrm>
          <a:prstGeom prst="rect">
            <a:avLst/>
          </a:prstGeom>
          <a:noFill/>
          <a:ln w="9525">
            <a:noFill/>
            <a:miter lim="800000"/>
            <a:headEnd/>
            <a:tailEnd/>
          </a:ln>
        </p:spPr>
        <p:txBody>
          <a:bodyPr wrap="none" lIns="0" tIns="0" rIns="0" bIns="0">
            <a:spAutoFit/>
          </a:bodyPr>
          <a:lstStyle/>
          <a:p>
            <a:pPr algn="l" rtl="0">
              <a:defRPr/>
            </a:pPr>
            <a:r>
              <a:rPr lang="it-IT" sz="1200" b="1" i="0" u="none">
                <a:latin typeface="+mj-lt"/>
              </a:rPr>
              <a:t>Fine vita</a:t>
            </a:r>
          </a:p>
        </p:txBody>
      </p:sp>
      <p:sp>
        <p:nvSpPr>
          <p:cNvPr id="32" name="Double flèche horizontale 36"/>
          <p:cNvSpPr/>
          <p:nvPr/>
        </p:nvSpPr>
        <p:spPr>
          <a:xfrm>
            <a:off x="361950" y="4686300"/>
            <a:ext cx="4981575" cy="504825"/>
          </a:xfrm>
          <a:prstGeom prst="lef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it-IT" sz="1800" b="0" i="0" u="none">
                <a:solidFill>
                  <a:schemeClr val="tx1"/>
                </a:solidFill>
              </a:rPr>
              <a:t>Produttore (P)</a:t>
            </a:r>
          </a:p>
        </p:txBody>
      </p:sp>
      <p:sp>
        <p:nvSpPr>
          <p:cNvPr id="33" name="Double flèche horizontale 37"/>
          <p:cNvSpPr/>
          <p:nvPr/>
        </p:nvSpPr>
        <p:spPr>
          <a:xfrm>
            <a:off x="371475" y="5372100"/>
            <a:ext cx="4981575" cy="504825"/>
          </a:xfrm>
          <a:prstGeom prst="lef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it-IT" sz="1800" b="0" i="0" u="none">
                <a:solidFill>
                  <a:schemeClr val="tx1"/>
                </a:solidFill>
              </a:rPr>
              <a:t>Produttore</a:t>
            </a:r>
          </a:p>
        </p:txBody>
      </p:sp>
      <p:sp>
        <p:nvSpPr>
          <p:cNvPr id="34" name="Double flèche horizontale 38"/>
          <p:cNvSpPr/>
          <p:nvPr/>
        </p:nvSpPr>
        <p:spPr>
          <a:xfrm>
            <a:off x="5353050" y="4686300"/>
            <a:ext cx="2276475" cy="504825"/>
          </a:xfrm>
          <a:prstGeom prst="lef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it-IT" sz="1800" b="0" i="0" u="none">
                <a:solidFill>
                  <a:schemeClr val="tx1"/>
                </a:solidFill>
              </a:rPr>
              <a:t>Utente (U)</a:t>
            </a:r>
          </a:p>
        </p:txBody>
      </p:sp>
      <p:sp>
        <p:nvSpPr>
          <p:cNvPr id="35" name="Double flèche horizontale 39"/>
          <p:cNvSpPr/>
          <p:nvPr/>
        </p:nvSpPr>
        <p:spPr>
          <a:xfrm>
            <a:off x="5362575" y="5372100"/>
            <a:ext cx="1038225" cy="504825"/>
          </a:xfrm>
          <a:prstGeom prst="lef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it-IT" sz="1800" b="0" i="0" u="none">
                <a:solidFill>
                  <a:schemeClr val="tx1"/>
                </a:solidFill>
              </a:rPr>
              <a:t>U&amp;P</a:t>
            </a:r>
          </a:p>
        </p:txBody>
      </p:sp>
      <p:sp>
        <p:nvSpPr>
          <p:cNvPr id="36" name="Double flèche horizontale 40"/>
          <p:cNvSpPr/>
          <p:nvPr/>
        </p:nvSpPr>
        <p:spPr>
          <a:xfrm>
            <a:off x="6400800" y="5372100"/>
            <a:ext cx="1228725" cy="504825"/>
          </a:xfrm>
          <a:prstGeom prst="lef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it-IT" sz="1800" b="0" i="0" u="none">
                <a:solidFill>
                  <a:schemeClr val="tx1"/>
                </a:solidFill>
              </a:rPr>
              <a:t>P</a:t>
            </a:r>
          </a:p>
        </p:txBody>
      </p:sp>
      <p:sp>
        <p:nvSpPr>
          <p:cNvPr id="37" name="ZoneTexte 41"/>
          <p:cNvSpPr txBox="1"/>
          <p:nvPr/>
        </p:nvSpPr>
        <p:spPr>
          <a:xfrm>
            <a:off x="7772400" y="4743450"/>
            <a:ext cx="1209675" cy="369888"/>
          </a:xfrm>
          <a:prstGeom prst="rect">
            <a:avLst/>
          </a:prstGeom>
          <a:noFill/>
        </p:spPr>
        <p:txBody>
          <a:bodyPr>
            <a:spAutoFit/>
          </a:bodyPr>
          <a:lstStyle/>
          <a:p>
            <a:pPr algn="l" rtl="0">
              <a:defRPr/>
            </a:pPr>
            <a:r>
              <a:rPr lang="it-IT" sz="1800" b="0" i="0" u="none">
                <a:latin typeface="+mj-lt"/>
              </a:rPr>
              <a:t>tradizionale</a:t>
            </a:r>
          </a:p>
        </p:txBody>
      </p:sp>
      <p:sp>
        <p:nvSpPr>
          <p:cNvPr id="38" name="ZoneTexte 42"/>
          <p:cNvSpPr txBox="1"/>
          <p:nvPr/>
        </p:nvSpPr>
        <p:spPr>
          <a:xfrm>
            <a:off x="7791450" y="5410200"/>
            <a:ext cx="1209675" cy="369888"/>
          </a:xfrm>
          <a:prstGeom prst="rect">
            <a:avLst/>
          </a:prstGeom>
          <a:noFill/>
        </p:spPr>
        <p:txBody>
          <a:bodyPr>
            <a:spAutoFit/>
          </a:bodyPr>
          <a:lstStyle/>
          <a:p>
            <a:pPr algn="l" rtl="0">
              <a:defRPr/>
            </a:pPr>
            <a:r>
              <a:rPr lang="it-IT" sz="1800" b="0" i="0" u="none">
                <a:latin typeface="+mj-lt"/>
              </a:rPr>
              <a:t>emergente</a:t>
            </a:r>
          </a:p>
        </p:txBody>
      </p:sp>
      <p:sp>
        <p:nvSpPr>
          <p:cNvPr id="39" name="ZoneTexte 43"/>
          <p:cNvSpPr txBox="1"/>
          <p:nvPr/>
        </p:nvSpPr>
        <p:spPr>
          <a:xfrm>
            <a:off x="1790700" y="5095875"/>
            <a:ext cx="2266950" cy="369888"/>
          </a:xfrm>
          <a:prstGeom prst="rect">
            <a:avLst/>
          </a:prstGeom>
          <a:noFill/>
        </p:spPr>
        <p:txBody>
          <a:bodyPr>
            <a:spAutoFit/>
          </a:bodyPr>
          <a:lstStyle/>
          <a:p>
            <a:pPr algn="l" rtl="0">
              <a:defRPr/>
            </a:pPr>
            <a:r>
              <a:rPr lang="it-IT" sz="1800" b="0" i="0" u="none">
                <a:latin typeface="+mj-lt"/>
              </a:rPr>
              <a:t>Responsabilità dei costi</a:t>
            </a:r>
          </a:p>
        </p:txBody>
      </p:sp>
    </p:spTree>
    <p:extLst>
      <p:ext uri="{BB962C8B-B14F-4D97-AF65-F5344CB8AC3E}">
        <p14:creationId xmlns:p14="http://schemas.microsoft.com/office/powerpoint/2010/main" xmlns="" val="3910944352"/>
      </p:ext>
    </p:extLst>
  </p:cSld>
  <p:clrMapOvr>
    <a:masterClrMapping/>
  </p:clrMapOvr>
  <p:transition advTm="9554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Definizione: Ciclo di vita del prodotto/sistema</a:t>
            </a:r>
            <a:endParaRPr lang="it-IT" dirty="0" smtClean="0">
              <a:latin typeface="Arial" charset="0"/>
              <a:cs typeface="Arial"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96"/>
            <a:ext cx="9144000" cy="688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18269441"/>
      </p:ext>
    </p:extLst>
  </p:cSld>
  <p:clrMapOvr>
    <a:masterClrMapping/>
  </p:clrMapOvr>
  <p:transition advTm="9554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Sviluppo sistematico dei</a:t>
            </a:r>
            <a:r>
              <a:rPr lang="it-IT" altLang="cs-CZ" dirty="0">
                <a:latin typeface="Arial" charset="0"/>
                <a:cs typeface="Arial" charset="0"/>
              </a:rPr>
              <a:t/>
            </a:r>
            <a:br>
              <a:rPr lang="it-IT" altLang="cs-CZ" dirty="0">
                <a:latin typeface="Arial" charset="0"/>
                <a:cs typeface="Arial" charset="0"/>
              </a:rPr>
            </a:br>
            <a:r>
              <a:rPr lang="it-IT" b="0" i="0" u="none">
                <a:latin typeface="Arial" charset="0"/>
                <a:cs typeface="Arial" charset="0"/>
              </a:rPr>
              <a:t>processi di ideazione dei prodotti-servizi</a:t>
            </a:r>
            <a:endParaRPr lang="it-IT" dirty="0" smtClean="0">
              <a:latin typeface="Arial" charset="0"/>
              <a:cs typeface="Arial" charset="0"/>
            </a:endParaRPr>
          </a:p>
        </p:txBody>
      </p:sp>
      <p:pic>
        <p:nvPicPr>
          <p:cNvPr id="6"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0663" y="2143125"/>
            <a:ext cx="8734425" cy="265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11131127"/>
      </p:ext>
    </p:extLst>
  </p:cSld>
  <p:clrMapOvr>
    <a:masterClrMapping/>
  </p:clrMapOvr>
  <p:transition advTm="95543"/>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Prodotti che consentono servizi</a:t>
            </a:r>
            <a:endParaRPr lang="it-IT" dirty="0" smtClean="0">
              <a:latin typeface="Arial" charset="0"/>
              <a:cs typeface="Arial"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350" y="976313"/>
            <a:ext cx="6840538" cy="494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34051884"/>
      </p:ext>
    </p:extLst>
  </p:cSld>
  <p:clrMapOvr>
    <a:masterClrMapping/>
  </p:clrMapOvr>
  <p:transition advTm="9554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Esercizio per Product/Service Co-Design (II.)</a:t>
            </a:r>
            <a:endParaRPr lang="it-IT" dirty="0" smtClean="0">
              <a:latin typeface="Arial" charset="0"/>
              <a:cs typeface="Arial" charset="0"/>
            </a:endParaRPr>
          </a:p>
        </p:txBody>
      </p:sp>
      <p:sp>
        <p:nvSpPr>
          <p:cNvPr id="2" name="Zástupný symbol pro obsah 1"/>
          <p:cNvSpPr>
            <a:spLocks noGrp="1"/>
          </p:cNvSpPr>
          <p:nvPr>
            <p:ph idx="1"/>
          </p:nvPr>
        </p:nvSpPr>
        <p:spPr/>
        <p:txBody>
          <a:bodyPr/>
          <a:lstStyle/>
          <a:p>
            <a:pPr algn="l" rtl="0"/>
            <a:r>
              <a:rPr lang="it-IT" b="0" i="0" u="sng">
                <a:latin typeface="Arial" charset="0"/>
                <a:cs typeface="Arial" charset="0"/>
              </a:rPr>
              <a:t>Classificate i vostri prodotti/servizi nelle fasi del ciclo di vita aziendale.</a:t>
            </a:r>
          </a:p>
          <a:p>
            <a:endParaRPr lang="it-IT" altLang="cs-CZ" dirty="0">
              <a:latin typeface="Arial" charset="0"/>
              <a:cs typeface="Arial" charset="0"/>
            </a:endParaRPr>
          </a:p>
          <a:p>
            <a:pPr algn="l" rtl="0"/>
            <a:r>
              <a:rPr lang="it-IT" b="0" i="0" u="sng">
                <a:latin typeface="Arial" charset="0"/>
                <a:cs typeface="Arial" charset="0"/>
              </a:rPr>
              <a:t>Aggiungete nuovi prodotti/servizi a fasi specifiche.</a:t>
            </a:r>
          </a:p>
          <a:p>
            <a:endParaRPr lang="it-IT" altLang="cs-CZ" dirty="0">
              <a:latin typeface="Arial" charset="0"/>
              <a:cs typeface="Arial" charset="0"/>
            </a:endParaRPr>
          </a:p>
          <a:p>
            <a:pPr algn="l" rtl="0"/>
            <a:r>
              <a:rPr lang="it-IT" b="0" i="0" u="sng">
                <a:latin typeface="Arial" charset="0"/>
                <a:cs typeface="Arial" charset="0"/>
              </a:rPr>
              <a:t>Completate la vostra ideazione della soluzione prodotto-servizio e descrivete le “soluzioni complete per i vostri clienti target”</a:t>
            </a:r>
          </a:p>
          <a:p>
            <a:endParaRPr lang="it-IT" dirty="0"/>
          </a:p>
        </p:txBody>
      </p:sp>
    </p:spTree>
    <p:extLst>
      <p:ext uri="{BB962C8B-B14F-4D97-AF65-F5344CB8AC3E}">
        <p14:creationId xmlns:p14="http://schemas.microsoft.com/office/powerpoint/2010/main" xmlns="" val="3108993026"/>
      </p:ext>
    </p:extLst>
  </p:cSld>
  <p:clrMapOvr>
    <a:masterClrMapping/>
  </p:clrMapOvr>
  <p:transition advTm="9554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1600200" y="0"/>
            <a:ext cx="7219950" cy="896938"/>
          </a:xfrm>
        </p:spPr>
        <p:txBody>
          <a:bodyPr/>
          <a:lstStyle/>
          <a:p>
            <a:pPr rtl="0"/>
            <a:r>
              <a:rPr lang="it-IT" b="0" i="0" u="none">
                <a:latin typeface="Arial" charset="0"/>
                <a:cs typeface="Arial" charset="0"/>
              </a:rPr>
              <a:t>Riepilogo</a:t>
            </a:r>
          </a:p>
        </p:txBody>
      </p:sp>
      <p:sp>
        <p:nvSpPr>
          <p:cNvPr id="4" name="Espace réservé du contenu 2"/>
          <p:cNvSpPr txBox="1">
            <a:spLocks/>
          </p:cNvSpPr>
          <p:nvPr/>
        </p:nvSpPr>
        <p:spPr bwMode="auto">
          <a:xfrm>
            <a:off x="457200" y="1214438"/>
            <a:ext cx="8229600" cy="5102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l" rtl="0">
              <a:spcBef>
                <a:spcPct val="20000"/>
              </a:spcBef>
              <a:buFontTx/>
              <a:buChar char="•"/>
              <a:defRPr/>
            </a:pPr>
            <a:r>
              <a:rPr lang="it-IT" b="0" i="0" u="none" kern="0">
                <a:latin typeface="Arial" charset="0"/>
                <a:cs typeface="Arial" charset="0"/>
              </a:rPr>
              <a:t>Considerate prodotti e servizi insieme nell’ideazione.</a:t>
            </a:r>
          </a:p>
          <a:p>
            <a:pPr marL="342900" indent="-342900" algn="l" rtl="0">
              <a:spcBef>
                <a:spcPct val="20000"/>
              </a:spcBef>
              <a:buFontTx/>
              <a:buChar char="•"/>
              <a:defRPr/>
            </a:pPr>
            <a:r>
              <a:rPr lang="it-IT" b="0" i="0" u="none" kern="0">
                <a:latin typeface="Arial" charset="0"/>
                <a:cs typeface="Arial" charset="0"/>
              </a:rPr>
              <a:t>Integrate l’ideazione di prodotti e servizi per tutte le fasi del ciclo di vita del prodotto/servizio.</a:t>
            </a:r>
          </a:p>
          <a:p>
            <a:pPr marL="342900" indent="-342900" algn="l" rtl="0">
              <a:spcBef>
                <a:spcPct val="20000"/>
              </a:spcBef>
              <a:buFontTx/>
              <a:buChar char="•"/>
              <a:defRPr/>
            </a:pPr>
            <a:r>
              <a:rPr lang="it-IT" b="0" i="0" u="none" kern="0">
                <a:latin typeface="Arial" charset="0"/>
                <a:cs typeface="Arial" charset="0"/>
              </a:rPr>
              <a:t>O in altre parole: create soluzioni complete per i vostri clienti target.</a:t>
            </a:r>
          </a:p>
          <a:p>
            <a:pPr marL="342900" indent="-342900" algn="l" rtl="0">
              <a:spcBef>
                <a:spcPct val="20000"/>
              </a:spcBef>
              <a:buFontTx/>
              <a:buChar char="•"/>
              <a:defRPr/>
            </a:pPr>
            <a:r>
              <a:rPr lang="it-IT" b="0" i="0" u="none" kern="0">
                <a:latin typeface="Arial" charset="0"/>
                <a:cs typeface="Arial" charset="0"/>
              </a:rPr>
              <a:t>Ideate capacità “intelligenti” nella vostra soluzione che permettano di ricevere un feedback sull’utilizzo e il comportamento della vostra soluzione sul mercato. </a:t>
            </a:r>
            <a:endParaRPr lang="it-IT" u="none" kern="0" dirty="0">
              <a:latin typeface="Arial" charset="0"/>
              <a:cs typeface="Arial" charset="0"/>
            </a:endParaRPr>
          </a:p>
          <a:p>
            <a:pPr marL="342900" indent="-342900" algn="l" rtl="0">
              <a:spcBef>
                <a:spcPct val="20000"/>
              </a:spcBef>
              <a:buFontTx/>
              <a:buChar char="•"/>
              <a:defRPr/>
            </a:pPr>
            <a:endParaRPr lang="it-IT" u="none" kern="0" dirty="0">
              <a:latin typeface="Arial" charset="0"/>
              <a:cs typeface="Arial" charset="0"/>
            </a:endParaRPr>
          </a:p>
        </p:txBody>
      </p:sp>
    </p:spTree>
  </p:cSld>
  <p:clrMapOvr>
    <a:masterClrMapping/>
  </p:clrMapOvr>
  <p:transition advTm="8516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0"/>
            <a:ext cx="7219950" cy="896938"/>
          </a:xfrm>
        </p:spPr>
        <p:txBody>
          <a:bodyPr/>
          <a:lstStyle/>
          <a:p>
            <a:pPr rtl="0"/>
            <a:r>
              <a:rPr lang="it-IT" b="0" i="0" u="none">
                <a:latin typeface="Arial" charset="0"/>
                <a:cs typeface="Arial" charset="0"/>
              </a:rPr>
              <a:t>Riferimenti</a:t>
            </a:r>
            <a:endParaRPr lang="it-IT" smtClean="0">
              <a:latin typeface="Arial" charset="0"/>
              <a:cs typeface="Arial" charset="0"/>
            </a:endParaRPr>
          </a:p>
        </p:txBody>
      </p:sp>
      <p:sp>
        <p:nvSpPr>
          <p:cNvPr id="8195" name="Rectangle 3"/>
          <p:cNvSpPr>
            <a:spLocks noGrp="1" noChangeArrowheads="1"/>
          </p:cNvSpPr>
          <p:nvPr>
            <p:ph type="body" idx="1"/>
          </p:nvPr>
        </p:nvSpPr>
        <p:spPr>
          <a:xfrm>
            <a:off x="468313" y="1214438"/>
            <a:ext cx="8351837" cy="4576762"/>
          </a:xfrm>
        </p:spPr>
        <p:txBody>
          <a:bodyPr/>
          <a:lstStyle/>
          <a:p>
            <a:pPr algn="l" rtl="0">
              <a:defRPr/>
            </a:pPr>
            <a:r>
              <a:rPr lang="it-IT" sz="1400" b="0" i="0" u="none"/>
              <a:t>K. Matyas, A. Rosteck, W. Sihn: Empirical Study Concerning Industrial Services within the Austrian Machinery and Plant Engineering Industry. In: Atti della 1</a:t>
            </a:r>
            <a:r>
              <a:rPr lang="it-IT" sz="1400" b="0" i="0" u="none" baseline="30000"/>
              <a:t>°</a:t>
            </a:r>
            <a:r>
              <a:rPr lang="it-IT" sz="1400" b="0" i="0" u="none"/>
              <a:t> conferenza CIRP IPS², 2009, Cranfield, ISBN 978-0-9557436-5-8 Cranfield University Press, pp. 40-45.</a:t>
            </a:r>
          </a:p>
          <a:p>
            <a:pPr algn="l" rtl="0">
              <a:defRPr/>
            </a:pPr>
            <a:r>
              <a:rPr lang="it-IT" sz="1400" b="0" i="0" u="none"/>
              <a:t>A.R. Tan, D. Matzen, T. McAloone, S. Evans: Strategies for Designing and Developing Services for Manufacturing Firms. In: Atti della 1</a:t>
            </a:r>
            <a:r>
              <a:rPr lang="it-IT" sz="1400" b="0" i="0" u="none" baseline="30000"/>
              <a:t>°</a:t>
            </a:r>
            <a:r>
              <a:rPr lang="it-IT" sz="1400" b="0" i="0" u="none"/>
              <a:t> conferenza CIRP IPS², 2009, Cranfield, ISBN 978-0-9557436-5-8 Cranfield University Press, pp. 46-53.</a:t>
            </a:r>
          </a:p>
          <a:p>
            <a:pPr algn="l" rtl="0">
              <a:defRPr/>
            </a:pPr>
            <a:r>
              <a:rPr lang="it-IT" sz="1400" b="0" i="0" u="none"/>
              <a:t>X. Yang, P. Moore , S.K. Chong: Intelligent products: From lifecycle data acquisition to enabling product-related services. In: Computers in Industry 60 (2009) pp. 184-194.</a:t>
            </a:r>
          </a:p>
          <a:p>
            <a:pPr algn="l" rtl="0">
              <a:defRPr/>
            </a:pPr>
            <a:r>
              <a:rPr lang="it-IT" sz="1400" b="0" i="0" u="none"/>
              <a:t>Y. Zhang, J. Srai, M. Gregory, A. Iakovaki: Engineering Network Configuration: Transition from Products to Services. In: Atti della 1</a:t>
            </a:r>
            <a:r>
              <a:rPr lang="it-IT" sz="1400" b="0" i="0" u="none" baseline="30000"/>
              <a:t>°</a:t>
            </a:r>
            <a:r>
              <a:rPr lang="it-IT" sz="1400" b="0" i="0" u="none"/>
              <a:t> conferenza CIRP IPS², 2009, Cranfield, ISBN 978-0-9557436-5-8 Cranfield University Press, pp. 315-322.</a:t>
            </a:r>
          </a:p>
          <a:p>
            <a:pPr algn="l" rtl="0">
              <a:defRPr/>
            </a:pPr>
            <a:r>
              <a:rPr lang="it-IT" sz="1400" b="0" i="0" u="none"/>
              <a:t>A. Riel: The Extension of the Existing IT Oriented Innovation Manager to the Manufacturing Field. Invited Keynote Paper, In: Atti della 7° conferenza internazionale sulla tecnologia informatica (IC²IT 2011), 11-12 Maggio 2011, Bangkok, IEEE Thailand Section, ISBN 978-974-19-3332-7.</a:t>
            </a:r>
          </a:p>
          <a:p>
            <a:pPr algn="l" rtl="0">
              <a:defRPr/>
            </a:pPr>
            <a:r>
              <a:rPr lang="it-IT" sz="1400" b="0" i="0" u="none"/>
              <a:t>J. Košťuriak, J. Chal: Inovace, vaše konkurenční výhoda! Brno: Computer Press, 2008. ISBN 978-80-251-1929-7</a:t>
            </a:r>
          </a:p>
          <a:p>
            <a:pPr algn="l" rtl="0">
              <a:defRPr/>
            </a:pPr>
            <a:r>
              <a:rPr lang="it-IT" sz="1400" b="0" i="0" u="none"/>
              <a:t>J.R. Lehtinen: Aktivní CRM. Řízení vztahů se zákazníkem. Praha: Grada Publishing, 2007. ISBN 978-80-247-1814-9</a:t>
            </a:r>
            <a:endParaRPr lang="it-IT" sz="1400" dirty="0"/>
          </a:p>
          <a:p>
            <a:pPr algn="l" rtl="0">
              <a:lnSpc>
                <a:spcPct val="90000"/>
              </a:lnSpc>
              <a:buFontTx/>
              <a:buNone/>
            </a:pPr>
            <a:endParaRPr lang="it-IT" sz="12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00200" y="0"/>
            <a:ext cx="7219950" cy="896938"/>
          </a:xfrm>
        </p:spPr>
        <p:txBody>
          <a:bodyPr/>
          <a:lstStyle/>
          <a:p>
            <a:pPr rtl="0"/>
            <a:r>
              <a:rPr lang="it-IT" b="0" i="0" u="none">
                <a:latin typeface="Arial" charset="0"/>
                <a:cs typeface="Arial" charset="0"/>
              </a:rPr>
              <a:t>Riferimenti agli Autori</a:t>
            </a:r>
            <a:endParaRPr lang="it-IT" smtClean="0">
              <a:latin typeface="Arial" charset="0"/>
              <a:cs typeface="Arial" charset="0"/>
            </a:endParaRPr>
          </a:p>
        </p:txBody>
      </p:sp>
      <p:sp>
        <p:nvSpPr>
          <p:cNvPr id="9219" name="Rectangle 3"/>
          <p:cNvSpPr>
            <a:spLocks noGrp="1" noChangeArrowheads="1"/>
          </p:cNvSpPr>
          <p:nvPr>
            <p:ph type="body" idx="1"/>
          </p:nvPr>
        </p:nvSpPr>
        <p:spPr>
          <a:xfrm>
            <a:off x="323850" y="1412875"/>
            <a:ext cx="8569325" cy="4378325"/>
          </a:xfrm>
        </p:spPr>
        <p:txBody>
          <a:bodyPr/>
          <a:lstStyle/>
          <a:p>
            <a:pPr algn="l" rtl="0">
              <a:lnSpc>
                <a:spcPct val="80000"/>
              </a:lnSpc>
              <a:buFontTx/>
              <a:buNone/>
            </a:pPr>
            <a:r>
              <a:rPr lang="it-IT" sz="1400" b="0" i="0" u="none">
                <a:latin typeface="Arial" charset="0"/>
                <a:cs typeface="Arial" charset="0"/>
              </a:rPr>
              <a:t>Questo materiale formativo è stato certificato secondo le norme </a:t>
            </a:r>
            <a:r>
              <a:rPr lang="it-IT" sz="1400" b="1" i="0" u="none">
                <a:latin typeface="Arial" charset="0"/>
                <a:cs typeface="Arial" charset="0"/>
              </a:rPr>
              <a:t>ECQA – European Certification and Qualification Association.</a:t>
            </a:r>
          </a:p>
          <a:p>
            <a:pPr algn="l" rtl="0">
              <a:lnSpc>
                <a:spcPct val="80000"/>
              </a:lnSpc>
              <a:buFontTx/>
              <a:buNone/>
            </a:pPr>
            <a:endParaRPr lang="it-IT" sz="1400" b="1" dirty="0" smtClean="0">
              <a:latin typeface="Arial" charset="0"/>
              <a:cs typeface="Arial" charset="0"/>
            </a:endParaRPr>
          </a:p>
          <a:p>
            <a:pPr algn="l" rtl="0">
              <a:lnSpc>
                <a:spcPct val="80000"/>
              </a:lnSpc>
              <a:buFontTx/>
              <a:buNone/>
            </a:pPr>
            <a:r>
              <a:rPr lang="it-IT" sz="1400" b="0" i="0" u="none">
                <a:latin typeface="Arial" charset="0"/>
                <a:cs typeface="Arial" charset="0"/>
              </a:rPr>
              <a:t>Il materiale formativo è stato sviluppato dal consorzio internazionale </a:t>
            </a:r>
            <a:r>
              <a:rPr lang="it-IT" sz="1400" b="1" i="0" u="none">
                <a:latin typeface="Arial" charset="0"/>
                <a:cs typeface="Arial" charset="0"/>
              </a:rPr>
              <a:t>“From Idea to Enterprise”:</a:t>
            </a:r>
          </a:p>
          <a:p>
            <a:pPr algn="l" rtl="0">
              <a:lnSpc>
                <a:spcPct val="80000"/>
              </a:lnSpc>
            </a:pPr>
            <a:endParaRPr lang="it-IT" sz="1400" dirty="0" smtClean="0">
              <a:latin typeface="Arial" charset="0"/>
              <a:cs typeface="Arial" charset="0"/>
            </a:endParaRPr>
          </a:p>
          <a:p>
            <a:pPr algn="l" rtl="0">
              <a:lnSpc>
                <a:spcPct val="80000"/>
              </a:lnSpc>
            </a:pPr>
            <a:r>
              <a:rPr lang="it-IT" sz="1400" b="1" i="0" u="none">
                <a:latin typeface="Arial" charset="0"/>
                <a:cs typeface="Arial" charset="0"/>
              </a:rPr>
              <a:t>RPIC-VIP s.r.o.,</a:t>
            </a:r>
            <a:r>
              <a:rPr lang="it-IT" sz="1400" b="0" i="0" u="none">
                <a:latin typeface="Arial" charset="0"/>
                <a:cs typeface="Arial" charset="0"/>
              </a:rPr>
              <a:t> Repubblica Ceca, </a:t>
            </a:r>
            <a:r>
              <a:rPr lang="it-IT" sz="1400" b="0" i="0" u="none">
                <a:latin typeface="Arial" charset="0"/>
                <a:cs typeface="Arial" charset="0"/>
                <a:hlinkClick r:id="rId3"/>
              </a:rPr>
              <a:t>www.rpic-vip.cz</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ISQ,</a:t>
            </a:r>
            <a:r>
              <a:rPr lang="it-IT" sz="1400" b="0" i="0" u="none">
                <a:latin typeface="Arial" charset="0"/>
                <a:cs typeface="Arial" charset="0"/>
              </a:rPr>
              <a:t> Portogallo, </a:t>
            </a:r>
            <a:r>
              <a:rPr lang="it-IT" sz="1400" b="0" i="0" u="none">
                <a:latin typeface="Arial" charset="0"/>
                <a:cs typeface="Arial" charset="0"/>
                <a:hlinkClick r:id="rId4"/>
              </a:rPr>
              <a:t>www.isq.pt</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EUROSUCCESS CONSULTING,</a:t>
            </a:r>
            <a:r>
              <a:rPr lang="it-IT" sz="1400" b="0" i="0" u="none">
                <a:latin typeface="Arial" charset="0"/>
                <a:cs typeface="Arial" charset="0"/>
              </a:rPr>
              <a:t> Cipro, </a:t>
            </a:r>
            <a:r>
              <a:rPr lang="it-IT" sz="1400" b="0" i="0" u="none">
                <a:latin typeface="Arial" charset="0"/>
                <a:cs typeface="Arial" charset="0"/>
                <a:hlinkClick r:id="rId5"/>
              </a:rPr>
              <a:t>www.eurosc.eu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r>
              <a:rPr lang="it-IT" sz="1400" b="1" i="0" u="none">
                <a:latin typeface="Arial" charset="0"/>
                <a:cs typeface="Arial" charset="0"/>
              </a:rPr>
              <a:t>CIRSES,</a:t>
            </a:r>
            <a:r>
              <a:rPr lang="it-IT" sz="1400" b="0" i="0" u="none">
                <a:latin typeface="Arial" charset="0"/>
                <a:cs typeface="Arial" charset="0"/>
              </a:rPr>
              <a:t> Italia, </a:t>
            </a:r>
            <a:r>
              <a:rPr lang="it-IT" sz="1400" b="0" i="0" u="none">
                <a:latin typeface="Arial" charset="0"/>
                <a:cs typeface="Arial" charset="0"/>
                <a:hlinkClick r:id="rId6"/>
              </a:rPr>
              <a:t>www.cirses.it</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ISCN Ges.m.b.H,</a:t>
            </a:r>
            <a:r>
              <a:rPr lang="it-IT" sz="1400" b="0" i="0" u="none">
                <a:latin typeface="Arial" charset="0"/>
                <a:cs typeface="Arial" charset="0"/>
              </a:rPr>
              <a:t> Austria, </a:t>
            </a:r>
            <a:r>
              <a:rPr lang="it-IT" sz="1400" b="0" i="0" u="none">
                <a:latin typeface="Arial" charset="0"/>
                <a:cs typeface="Arial" charset="0"/>
                <a:hlinkClick r:id="rId7"/>
              </a:rPr>
              <a:t>www.iscn.com</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European Manufacturing and Innovation Research Association AISBL,</a:t>
            </a:r>
            <a:r>
              <a:rPr lang="it-IT" sz="1400" b="0" i="0" u="none">
                <a:latin typeface="Arial" charset="0"/>
                <a:cs typeface="Arial" charset="0"/>
              </a:rPr>
              <a:t> Belgio/Francia, </a:t>
            </a:r>
            <a:r>
              <a:rPr lang="it-IT" sz="1400" b="0" i="0" u="none">
                <a:latin typeface="Arial" charset="0"/>
                <a:cs typeface="Arial" charset="0"/>
                <a:hlinkClick r:id="rId8"/>
              </a:rPr>
              <a:t>www.emiracle.eu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endParaRPr lang="it-IT" sz="1400" dirty="0" smtClean="0">
              <a:latin typeface="Arial" charset="0"/>
              <a:cs typeface="Arial" charset="0"/>
            </a:endParaRPr>
          </a:p>
          <a:p>
            <a:pPr algn="l" rtl="0">
              <a:lnSpc>
                <a:spcPct val="80000"/>
              </a:lnSpc>
            </a:pPr>
            <a:r>
              <a:rPr lang="it-IT" sz="1400" b="0" i="0" u="none">
                <a:latin typeface="Arial" charset="0"/>
                <a:cs typeface="Arial" charset="0"/>
              </a:rPr>
              <a:t>Lo sviluppo di questo materiale formativo è stato in parte finanziato dall’UE con:</a:t>
            </a:r>
          </a:p>
          <a:p>
            <a:pPr algn="l" rtl="0">
              <a:lnSpc>
                <a:spcPct val="80000"/>
              </a:lnSpc>
              <a:buFontTx/>
              <a:buNone/>
            </a:pPr>
            <a:r>
              <a:rPr lang="it-IT" sz="1400" b="0" i="0" u="none">
                <a:latin typeface="Arial" charset="0"/>
                <a:cs typeface="Arial" charset="0"/>
              </a:rPr>
              <a:t>	il Programma Leonardo da Vinci 2012-1-CZ1-LEO05-09679.</a:t>
            </a:r>
          </a:p>
          <a:p>
            <a:pPr algn="l" rtl="0">
              <a:lnSpc>
                <a:spcPct val="80000"/>
              </a:lnSpc>
            </a:pPr>
            <a:endParaRPr lang="it-IT" sz="1400" dirty="0" smtClean="0">
              <a:latin typeface="Arial" charset="0"/>
              <a:cs typeface="Arial" charset="0"/>
            </a:endParaRPr>
          </a:p>
          <a:p>
            <a:pPr algn="l" rtl="0">
              <a:lnSpc>
                <a:spcPct val="80000"/>
              </a:lnSpc>
            </a:pPr>
            <a:endParaRPr lang="it-IT" sz="2000" dirty="0" smtClean="0">
              <a:latin typeface="Arial" charset="0"/>
              <a:cs typeface="Arial" charset="0"/>
            </a:endParaRPr>
          </a:p>
        </p:txBody>
      </p:sp>
      <p:sp>
        <p:nvSpPr>
          <p:cNvPr id="9221" name="Text Box 5"/>
          <p:cNvSpPr txBox="1">
            <a:spLocks noChangeArrowheads="1"/>
          </p:cNvSpPr>
          <p:nvPr/>
        </p:nvSpPr>
        <p:spPr bwMode="auto">
          <a:xfrm>
            <a:off x="3492500" y="4859338"/>
            <a:ext cx="5373688" cy="730250"/>
          </a:xfrm>
          <a:prstGeom prst="rect">
            <a:avLst/>
          </a:prstGeom>
          <a:noFill/>
          <a:ln w="9525">
            <a:noFill/>
            <a:miter lim="800000"/>
            <a:headEnd/>
            <a:tailEnd/>
          </a:ln>
        </p:spPr>
        <p:txBody>
          <a:bodyPr>
            <a:spAutoFit/>
          </a:bodyPr>
          <a:lstStyle/>
          <a:p>
            <a:pPr algn="l" rtl="0"/>
            <a:r>
              <a:rPr lang="it-IT" sz="1400" b="0" i="0" u="none">
                <a:solidFill>
                  <a:srgbClr val="000099"/>
                </a:solidFill>
                <a:latin typeface="Tw Cen MT" pitchFamily="34" charset="0"/>
              </a:rPr>
              <a:t>Questa pubblicazione riflette il punto di vista esclusivo degli autori e la Commissione non può essere ritenuta responsabile di eventuali utilizzi che potrebbero essere fatti delle informazioni ivi contenute. </a:t>
            </a:r>
          </a:p>
        </p:txBody>
      </p:sp>
      <p:pic>
        <p:nvPicPr>
          <p:cNvPr id="1026" name="Picture 2" descr="EU_flag_LLP_EN-01"/>
          <p:cNvPicPr>
            <a:picLocks noChangeAspect="1" noChangeArrowheads="1"/>
          </p:cNvPicPr>
          <p:nvPr/>
        </p:nvPicPr>
        <p:blipFill>
          <a:blip r:embed="rId9" cstate="print"/>
          <a:srcRect/>
          <a:stretch>
            <a:fillRect/>
          </a:stretch>
        </p:blipFill>
        <p:spPr bwMode="auto">
          <a:xfrm>
            <a:off x="683568" y="4869160"/>
            <a:ext cx="2088232" cy="815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1600200" y="0"/>
            <a:ext cx="7219950" cy="896938"/>
          </a:xfrm>
        </p:spPr>
        <p:txBody>
          <a:bodyPr/>
          <a:lstStyle/>
          <a:p>
            <a:pPr rtl="0"/>
            <a:r>
              <a:rPr lang="it-IT" b="0" i="0" u="none">
                <a:latin typeface="Arial" charset="0"/>
                <a:cs typeface="Arial" charset="0"/>
              </a:rPr>
              <a:t>Obiettivi di apprendimento</a:t>
            </a:r>
          </a:p>
        </p:txBody>
      </p:sp>
      <p:sp>
        <p:nvSpPr>
          <p:cNvPr id="5123" name="Espace réservé du contenu 2"/>
          <p:cNvSpPr>
            <a:spLocks noGrp="1"/>
          </p:cNvSpPr>
          <p:nvPr>
            <p:ph idx="1"/>
          </p:nvPr>
        </p:nvSpPr>
        <p:spPr/>
        <p:txBody>
          <a:bodyPr>
            <a:normAutofit fontScale="92500" lnSpcReduction="10000"/>
          </a:bodyPr>
          <a:lstStyle/>
          <a:p>
            <a:pPr algn="l" rtl="0">
              <a:defRPr/>
            </a:pPr>
            <a:r>
              <a:rPr lang="it-IT" b="0" i="0" u="sng"/>
              <a:t>Il partecipante comprende la necessità di proporre servizi complementari ai prodotti.</a:t>
            </a:r>
          </a:p>
          <a:p>
            <a:pPr algn="l" rtl="0">
              <a:defRPr/>
            </a:pPr>
            <a:r>
              <a:rPr lang="it-IT" b="0" i="0" u="sng"/>
              <a:t>Il partecipante conosce il concetto di Product-Service Co-Design.</a:t>
            </a:r>
          </a:p>
          <a:p>
            <a:pPr algn="l" rtl="0">
              <a:defRPr/>
            </a:pPr>
            <a:r>
              <a:rPr lang="it-IT" b="0" i="0" u="sng"/>
              <a:t>Il partecipante comprende la creazione di valore attraverso i servizi per l’impresa.</a:t>
            </a:r>
          </a:p>
          <a:p>
            <a:pPr algn="l" rtl="0">
              <a:defRPr/>
            </a:pPr>
            <a:r>
              <a:rPr lang="it-IT" b="0" i="0" u="sng"/>
              <a:t>Il partecipante comprende la creazione di valore attraverso i servizi per il cliente.</a:t>
            </a:r>
          </a:p>
          <a:p>
            <a:pPr algn="l" rtl="0">
              <a:defRPr/>
            </a:pPr>
            <a:r>
              <a:rPr lang="it-IT" b="0" i="0" u="sng"/>
              <a:t>Il partecipante conosce esempi di creazione di valore di successo attraverso i sistemi prodotto-servizio.</a:t>
            </a:r>
          </a:p>
          <a:p>
            <a:pPr algn="l" rtl="0" eaLnBrk="1" hangingPunct="1">
              <a:spcAft>
                <a:spcPct val="30000"/>
              </a:spcAft>
              <a:defRPr/>
            </a:pPr>
            <a:endParaRPr lang="it-IT" b="1" dirty="0" smtClean="0">
              <a:solidFill>
                <a:srgbClr val="000099"/>
              </a:solidFill>
              <a:latin typeface="Tw Cen MT" pitchFamily="34" charset="-18"/>
            </a:endParaRPr>
          </a:p>
          <a:p>
            <a:pPr lvl="1" algn="l" rtl="0">
              <a:buFont typeface="Tw Cen MT" pitchFamily="34" charset="-18"/>
              <a:buChar char="–"/>
              <a:defRPr/>
            </a:pPr>
            <a:endParaRPr lang="it-IT" dirty="0" smtClean="0"/>
          </a:p>
        </p:txBody>
      </p:sp>
    </p:spTree>
  </p:cSld>
  <p:clrMapOvr>
    <a:masterClrMapping/>
  </p:clrMapOvr>
  <p:transition advTm="593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dirty="0">
                <a:latin typeface="Arial" charset="0"/>
                <a:cs typeface="Arial" charset="0"/>
              </a:rPr>
              <a:t>Meriti del </a:t>
            </a:r>
            <a:r>
              <a:rPr lang="it-IT" b="0" i="0" u="none" dirty="0" smtClean="0">
                <a:latin typeface="Arial" charset="0"/>
                <a:cs typeface="Arial" charset="0"/>
              </a:rPr>
              <a:t>Valore</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r>
              <a:rPr lang="it-IT" b="0" i="0" u="sng">
                <a:latin typeface="Arial" charset="0"/>
                <a:cs typeface="Arial" charset="0"/>
              </a:rPr>
              <a:t>Lo persone vogliono soddisfare le proprie esigenze</a:t>
            </a:r>
            <a:r>
              <a:rPr lang="it-IT" b="0" i="0" u="none">
                <a:latin typeface="Arial" charset="0"/>
                <a:cs typeface="Arial" charset="0"/>
              </a:rPr>
              <a:t> </a:t>
            </a:r>
            <a:r>
              <a:rPr lang="it-IT" altLang="cs-CZ" dirty="0">
                <a:latin typeface="Arial" charset="0"/>
                <a:cs typeface="Arial" charset="0"/>
              </a:rPr>
              <a:t/>
            </a:r>
            <a:br>
              <a:rPr lang="it-IT" altLang="cs-CZ" dirty="0">
                <a:latin typeface="Arial" charset="0"/>
                <a:cs typeface="Arial" charset="0"/>
              </a:rPr>
            </a:br>
            <a:r>
              <a:rPr lang="it-IT" b="0" i="0" u="sng">
                <a:latin typeface="Arial" charset="0"/>
                <a:cs typeface="Arial" charset="0"/>
              </a:rPr>
              <a:t>(non hanno bisogno di prodotti, ma di soluzioni)</a:t>
            </a:r>
            <a:endParaRPr lang="it-IT" altLang="cs-CZ" dirty="0">
              <a:latin typeface="Arial" charset="0"/>
              <a:cs typeface="Arial" charset="0"/>
            </a:endParaRPr>
          </a:p>
          <a:p>
            <a:pPr algn="l" rtl="0"/>
            <a:r>
              <a:rPr lang="it-IT" b="0" i="0" u="sng">
                <a:latin typeface="Arial" charset="0"/>
                <a:cs typeface="Arial" charset="0"/>
              </a:rPr>
              <a:t>Il soddisfacimento di un’esigenza porta loro soddisfazione,</a:t>
            </a:r>
            <a:r>
              <a:rPr lang="it-IT" altLang="cs-CZ" dirty="0">
                <a:latin typeface="Arial" charset="0"/>
                <a:cs typeface="Arial" charset="0"/>
              </a:rPr>
              <a:t/>
            </a:r>
            <a:br>
              <a:rPr lang="it-IT" altLang="cs-CZ" dirty="0">
                <a:latin typeface="Arial" charset="0"/>
                <a:cs typeface="Arial" charset="0"/>
              </a:rPr>
            </a:br>
            <a:r>
              <a:rPr lang="it-IT" b="0" i="0" u="sng">
                <a:latin typeface="Arial" charset="0"/>
                <a:cs typeface="Arial" charset="0"/>
              </a:rPr>
              <a:t>che sono disposti a pagare!</a:t>
            </a:r>
          </a:p>
          <a:p>
            <a:pPr algn="l" rtl="0"/>
            <a:r>
              <a:rPr lang="it-IT" b="0" i="0" u="sng">
                <a:latin typeface="Arial" charset="0"/>
                <a:cs typeface="Arial" charset="0"/>
              </a:rPr>
              <a:t>Il soddisfacimento di un’esigenza (anziché la vendita di un prodotto) offre un potenziale commerciale maggiore perché comprende sia prodotti che servizi</a:t>
            </a:r>
            <a:endParaRPr lang="it-IT" sz="2000" kern="1200" dirty="0" smtClean="0">
              <a:latin typeface="Arial" charset="0"/>
              <a:cs typeface="Arial" charset="0"/>
            </a:endParaRPr>
          </a:p>
          <a:p>
            <a:pPr algn="l" rtl="0">
              <a:buFontTx/>
              <a:buNone/>
              <a:defRPr/>
            </a:pPr>
            <a:endParaRPr lang="it-IT" dirty="0" smtClean="0">
              <a:latin typeface="Arial" charset="0"/>
              <a:cs typeface="Arial" charset="0"/>
            </a:endParaRPr>
          </a:p>
        </p:txBody>
      </p:sp>
    </p:spTree>
  </p:cSld>
  <p:clrMapOvr>
    <a:masterClrMapping/>
  </p:clrMapOvr>
  <p:transition advTm="9554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Valore e Prezzo</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r>
              <a:rPr lang="it-IT" b="0" i="0" u="sng">
                <a:latin typeface="Arial" charset="0"/>
                <a:cs typeface="Arial" charset="0"/>
              </a:rPr>
              <a:t>Qual è la differenza tra prezzo e valore?</a:t>
            </a:r>
          </a:p>
          <a:p>
            <a:pPr lvl="1" algn="l" rtl="0"/>
            <a:r>
              <a:rPr lang="it-IT" b="0" i="0" u="sng">
                <a:latin typeface="Arial" charset="0"/>
                <a:cs typeface="Arial" charset="0"/>
              </a:rPr>
              <a:t>Valore percepito dal cliente</a:t>
            </a:r>
          </a:p>
          <a:p>
            <a:pPr lvl="1" algn="l" rtl="0"/>
            <a:r>
              <a:rPr lang="it-IT" b="0" i="0" u="sng">
                <a:latin typeface="Arial" charset="0"/>
                <a:cs typeface="Arial" charset="0"/>
              </a:rPr>
              <a:t>Valore nascosto</a:t>
            </a:r>
          </a:p>
          <a:p>
            <a:pPr algn="l" rtl="0"/>
            <a:r>
              <a:rPr lang="it-IT" b="0" i="0" u="sng">
                <a:latin typeface="Arial" charset="0"/>
                <a:cs typeface="Arial" charset="0"/>
              </a:rPr>
              <a:t>Come quantificare/misurare il valore?</a:t>
            </a:r>
          </a:p>
          <a:p>
            <a:pPr lvl="1" algn="l" rtl="0"/>
            <a:r>
              <a:rPr lang="it-IT" b="0" i="0" u="sng">
                <a:latin typeface="Arial" charset="0"/>
                <a:cs typeface="Arial" charset="0"/>
              </a:rPr>
              <a:t>Raccolta dei feedback dei clienti</a:t>
            </a:r>
          </a:p>
          <a:p>
            <a:pPr lvl="1" algn="l" rtl="0"/>
            <a:r>
              <a:rPr lang="it-IT" b="0" i="0" u="sng">
                <a:latin typeface="Arial" charset="0"/>
                <a:cs typeface="Arial" charset="0"/>
              </a:rPr>
              <a:t>Valutazione lungo tutto il ciclo di vita</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1949661075"/>
      </p:ext>
    </p:extLst>
  </p:cSld>
  <p:clrMapOvr>
    <a:masterClrMapping/>
  </p:clrMapOvr>
  <p:transition advTm="9554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defRPr/>
            </a:pPr>
            <a:r>
              <a:rPr lang="it-IT" b="0" i="0" u="sng">
                <a:latin typeface="Arial" charset="0"/>
                <a:cs typeface="Arial" charset="0"/>
              </a:rPr>
              <a:t>Telefonia mobile</a:t>
            </a:r>
          </a:p>
          <a:p>
            <a:pPr algn="l" rtl="0">
              <a:defRPr/>
            </a:pPr>
            <a:r>
              <a:rPr lang="it-IT" b="0" i="0" u="sng">
                <a:latin typeface="Arial" charset="0"/>
                <a:cs typeface="Arial" charset="0"/>
              </a:rPr>
              <a:t>Car-Sharing</a:t>
            </a:r>
          </a:p>
          <a:p>
            <a:pPr algn="l" rtl="0">
              <a:defRPr/>
            </a:pPr>
            <a:r>
              <a:rPr lang="it-IT" b="0" i="0" u="sng">
                <a:latin typeface="Arial" charset="0"/>
                <a:cs typeface="Arial" charset="0"/>
              </a:rPr>
              <a:t>Ve’lib (Bicycle-Sharing)</a:t>
            </a:r>
          </a:p>
          <a:p>
            <a:pPr algn="l" rtl="0">
              <a:defRPr/>
            </a:pPr>
            <a:r>
              <a:rPr lang="it-IT" b="0" i="0" u="sng">
                <a:latin typeface="Arial" charset="0"/>
                <a:cs typeface="Arial" charset="0"/>
              </a:rPr>
              <a:t>Servizi software</a:t>
            </a:r>
          </a:p>
          <a:p>
            <a:pPr algn="l" rtl="0">
              <a:defRPr/>
            </a:pPr>
            <a:r>
              <a:rPr lang="it-IT" b="0" i="0" u="sng">
                <a:latin typeface="Arial" charset="0"/>
                <a:cs typeface="Arial" charset="0"/>
              </a:rPr>
              <a:t>Pneumatici Michelin (per veicoli pesanti)</a:t>
            </a:r>
          </a:p>
          <a:p>
            <a:pPr algn="l" rtl="0">
              <a:defRPr/>
            </a:pPr>
            <a:r>
              <a:rPr lang="it-IT" b="0" i="0" u="sng">
                <a:latin typeface="Arial" charset="0"/>
                <a:cs typeface="Arial" charset="0"/>
              </a:rPr>
              <a:t>Fotocopiatrici Xerox</a:t>
            </a:r>
            <a:r>
              <a:rPr lang="it-IT" b="0" i="0" u="none">
                <a:latin typeface="Arial" charset="0"/>
                <a:cs typeface="Arial" charset="0"/>
              </a:rPr>
              <a:t> </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2848211062"/>
      </p:ext>
    </p:extLst>
  </p:cSld>
  <p:clrMapOvr>
    <a:masterClrMapping/>
  </p:clrMapOvr>
  <p:transition advTm="9554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Dalla vendita del prodotto al soddisfacimento delle esigenze</a:t>
            </a:r>
            <a:endParaRPr lang="it-IT" dirty="0" smtClean="0">
              <a:latin typeface="Arial" charset="0"/>
              <a:cs typeface="Arial"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925" y="1085676"/>
            <a:ext cx="9050338" cy="572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08487082"/>
      </p:ext>
    </p:extLst>
  </p:cSld>
  <p:clrMapOvr>
    <a:masterClrMapping/>
  </p:clrMapOvr>
  <p:transition advTm="9554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619671" y="0"/>
            <a:ext cx="7489403" cy="896938"/>
          </a:xfrm>
        </p:spPr>
        <p:txBody>
          <a:bodyPr/>
          <a:lstStyle/>
          <a:p>
            <a:pPr rtl="0"/>
            <a:r>
              <a:rPr lang="it-IT" b="0" i="0" u="none" dirty="0">
                <a:latin typeface="Arial" charset="0"/>
                <a:cs typeface="Arial" charset="0"/>
              </a:rPr>
              <a:t>Ripartizione delle tipologie classiche di servizi </a:t>
            </a:r>
            <a:endParaRPr lang="it-IT" dirty="0" smtClean="0">
              <a:latin typeface="Arial" charset="0"/>
              <a:cs typeface="Arial"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8595"/>
          <a:stretch>
            <a:fillRect/>
          </a:stretch>
        </p:blipFill>
        <p:spPr bwMode="auto">
          <a:xfrm>
            <a:off x="1327150" y="1052513"/>
            <a:ext cx="6532563" cy="474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68715790"/>
      </p:ext>
    </p:extLst>
  </p:cSld>
  <p:clrMapOvr>
    <a:masterClrMapping/>
  </p:clrMapOvr>
  <p:transition advTm="9554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Motivazione dell’approccio prodotto-servizi</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r>
              <a:rPr lang="it-IT" b="0" i="0" u="sng">
                <a:latin typeface="Arial" charset="0"/>
                <a:cs typeface="Arial" charset="0"/>
              </a:rPr>
              <a:t>Creazione di valore per il cliente</a:t>
            </a:r>
          </a:p>
          <a:p>
            <a:pPr algn="l" rtl="0"/>
            <a:r>
              <a:rPr lang="it-IT" b="0" i="0" u="sng">
                <a:latin typeface="Arial" charset="0"/>
                <a:cs typeface="Arial" charset="0"/>
              </a:rPr>
              <a:t>Incremento dei margini aziendali</a:t>
            </a:r>
          </a:p>
          <a:p>
            <a:pPr algn="l" rtl="0"/>
            <a:r>
              <a:rPr lang="it-IT" b="0" i="0" u="sng">
                <a:latin typeface="Arial" charset="0"/>
                <a:cs typeface="Arial" charset="0"/>
              </a:rPr>
              <a:t>Estensione dei seguenti fattori lungo tutto il ciclo di vita:</a:t>
            </a:r>
          </a:p>
          <a:p>
            <a:pPr lvl="1" algn="l" rtl="0"/>
            <a:r>
              <a:rPr lang="it-IT" b="0" i="0" u="sng">
                <a:latin typeface="Arial" charset="0"/>
                <a:cs typeface="Arial" charset="0"/>
              </a:rPr>
              <a:t>Supporto e coinvolgimento clienti</a:t>
            </a:r>
          </a:p>
          <a:p>
            <a:pPr lvl="1" algn="l" rtl="0"/>
            <a:r>
              <a:rPr lang="it-IT" b="0" i="0" u="sng">
                <a:latin typeface="Arial" charset="0"/>
                <a:cs typeface="Arial" charset="0"/>
              </a:rPr>
              <a:t>Creazione di valore</a:t>
            </a:r>
          </a:p>
          <a:p>
            <a:pPr lvl="1" algn="l" rtl="0"/>
            <a:r>
              <a:rPr lang="it-IT" b="0" i="0" u="sng">
                <a:latin typeface="Arial" charset="0"/>
                <a:cs typeface="Arial" charset="0"/>
              </a:rPr>
              <a:t>Produzione di introiti</a:t>
            </a:r>
          </a:p>
          <a:p>
            <a:pPr lvl="1" algn="l" rtl="0"/>
            <a:r>
              <a:rPr lang="it-IT" b="0" i="0" u="sng">
                <a:latin typeface="Arial" charset="0"/>
                <a:cs typeface="Arial" charset="0"/>
              </a:rPr>
              <a:t>Mobilitazione della rete fornitori</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3882403083"/>
      </p:ext>
    </p:extLst>
  </p:cSld>
  <p:clrMapOvr>
    <a:masterClrMapping/>
  </p:clrMapOvr>
  <p:transition advTm="9554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Esercizio per Product/Service Co-Design (I.) </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defRPr/>
            </a:pPr>
            <a:r>
              <a:rPr lang="it-IT" b="0" i="0" u="sng" dirty="0">
                <a:latin typeface="Arial" charset="0"/>
                <a:cs typeface="Arial" charset="0"/>
              </a:rPr>
              <a:t>Individuate un’esigenza (ampiamente definita) che dovrebbe essere soddisfatta con il vostro principale prodotto/servizio</a:t>
            </a:r>
          </a:p>
          <a:p>
            <a:pPr marL="0" indent="0" algn="l" rtl="0">
              <a:buFontTx/>
              <a:buNone/>
              <a:defRPr/>
            </a:pPr>
            <a:endParaRPr lang="it-IT" altLang="cs-CZ" dirty="0" smtClean="0">
              <a:latin typeface="Arial" charset="0"/>
              <a:cs typeface="Arial" charset="0"/>
            </a:endParaRPr>
          </a:p>
          <a:p>
            <a:pPr algn="l" rtl="0">
              <a:defRPr/>
            </a:pPr>
            <a:r>
              <a:rPr lang="it-IT" b="0" i="0" u="sng" dirty="0">
                <a:latin typeface="Arial" charset="0"/>
                <a:cs typeface="Arial" charset="0"/>
              </a:rPr>
              <a:t>Formulate una soluzione complessa dell’esigenza </a:t>
            </a:r>
            <a:r>
              <a:rPr lang="it-IT" b="0" i="0" u="sng" dirty="0" smtClean="0">
                <a:latin typeface="Arial" charset="0"/>
                <a:cs typeface="Arial" charset="0"/>
              </a:rPr>
              <a:t>alla </a:t>
            </a:r>
            <a:r>
              <a:rPr lang="it-IT" b="0" i="0" u="sng" dirty="0">
                <a:latin typeface="Arial" charset="0"/>
                <a:cs typeface="Arial" charset="0"/>
              </a:rPr>
              <a:t>base del vostro prodotto/servizio e </a:t>
            </a:r>
            <a:r>
              <a:rPr lang="it-IT" b="0" i="0" u="sng" dirty="0" smtClean="0">
                <a:latin typeface="Arial" charset="0"/>
                <a:cs typeface="Arial" charset="0"/>
              </a:rPr>
              <a:t>dei </a:t>
            </a:r>
            <a:r>
              <a:rPr lang="it-IT" b="0" i="0" u="sng" dirty="0">
                <a:latin typeface="Arial" charset="0"/>
                <a:cs typeface="Arial" charset="0"/>
              </a:rPr>
              <a:t>prodotti/servizi di supporto OPPURE formulate un approccio completamente nuovo al soddisfacimento dell’esigenza</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1102170965"/>
      </p:ext>
    </p:extLst>
  </p:cSld>
  <p:clrMapOvr>
    <a:masterClrMapping/>
  </p:clrMapOvr>
  <p:transition advTm="95543"/>
  <p:timing>
    <p:tnLst>
      <p:par>
        <p:cTn id="1" dur="indefinite" restart="never" nodeType="tmRoot"/>
      </p:par>
    </p:tnLst>
  </p:timing>
</p:sld>
</file>

<file path=ppt/theme/theme1.xml><?xml version="1.0" encoding="utf-8"?>
<a:theme xmlns:a="http://schemas.openxmlformats.org/drawingml/2006/main" name="1_Leere Präsentation">
  <a:themeElements>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ere Präsentatio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3451</Words>
  <Application>Microsoft Office PowerPoint</Application>
  <PresentationFormat>Presentazione su schermo (4:3)</PresentationFormat>
  <Paragraphs>207</Paragraphs>
  <Slides>18</Slides>
  <Notes>18</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1_Leere Präsentation</vt:lpstr>
      <vt:lpstr>Unità 2: TRASFERIMENTO DELL’INNOVAZIONE </vt:lpstr>
      <vt:lpstr>Obiettivi di apprendimento</vt:lpstr>
      <vt:lpstr>Meriti del Valore</vt:lpstr>
      <vt:lpstr>Valore e Prezzo</vt:lpstr>
      <vt:lpstr>Case Study</vt:lpstr>
      <vt:lpstr>Dalla vendita del prodotto al soddisfacimento delle esigenze</vt:lpstr>
      <vt:lpstr>Ripartizione delle tipologie classiche di servizi </vt:lpstr>
      <vt:lpstr>Motivazione dell’approccio prodotto-servizi</vt:lpstr>
      <vt:lpstr>Esercizio per Product/Service Co-Design (I.) </vt:lpstr>
      <vt:lpstr>Definizione: Ciclo di vita del prodotto/sistema</vt:lpstr>
      <vt:lpstr>Responsabilità estesa dei costi del Produttore</vt:lpstr>
      <vt:lpstr>Definizione: Ciclo di vita del prodotto/sistema</vt:lpstr>
      <vt:lpstr>Sviluppo sistematico dei processi di ideazione dei prodotti-servizi</vt:lpstr>
      <vt:lpstr>Prodotti che consentono servizi</vt:lpstr>
      <vt:lpstr>Esercizio per Product/Service Co-Design (II.)</vt:lpstr>
      <vt:lpstr>Riepilogo</vt:lpstr>
      <vt:lpstr>Riferimenti</vt:lpstr>
      <vt:lpstr>Riferimenti agli Autori</vt:lpstr>
    </vt:vector>
  </TitlesOfParts>
  <Manager>Andreas Riel</Manager>
  <Company>EMIRAcle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SafEUr Training Material Template</dc:title>
  <dc:subject>SafEUr</dc:subject>
  <dc:creator>SafEUr Project Team</dc:creator>
  <cp:keywords>SafEUr</cp:keywords>
  <cp:lastModifiedBy>MonicaP</cp:lastModifiedBy>
  <cp:revision>818</cp:revision>
  <dcterms:created xsi:type="dcterms:W3CDTF">2003-10-31T14:06:45Z</dcterms:created>
  <dcterms:modified xsi:type="dcterms:W3CDTF">2014-06-27T16:10:24Z</dcterms:modified>
  <cp:category>Template</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ease">
    <vt:lpwstr>2</vt:lpwstr>
  </property>
  <property fmtid="{D5CDD505-2E9C-101B-9397-08002B2CF9AE}" pid="3" name="Version">
    <vt:lpwstr>2</vt:lpwstr>
  </property>
</Properties>
</file>